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68" r:id="rId4"/>
    <p:sldId id="260" r:id="rId5"/>
    <p:sldId id="263" r:id="rId6"/>
    <p:sldId id="262" r:id="rId7"/>
    <p:sldId id="264" r:id="rId8"/>
    <p:sldId id="267" r:id="rId9"/>
    <p:sldId id="265" r:id="rId10"/>
    <p:sldId id="269" r:id="rId11"/>
    <p:sldId id="271" r:id="rId1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CE92DD-7F2F-4219-81CE-AFB566C49E18}" type="datetimeFigureOut">
              <a:rPr lang="pt-BR" smtClean="0"/>
              <a:pPr/>
              <a:t>24/08/2014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500F6C-478C-4A6E-B807-0C4D1496CF5B}"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776F759-1803-4EE1-821B-E0618FD4A39D}" type="datetimeFigureOut">
              <a:rPr lang="pt-BR" smtClean="0"/>
              <a:pPr/>
              <a:t>24/08/2014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893F1C3-D469-43E9-8554-B502F536D46D}"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6F759-1803-4EE1-821B-E0618FD4A39D}" type="datetimeFigureOut">
              <a:rPr lang="pt-BR" smtClean="0"/>
              <a:pPr/>
              <a:t>24/08/2014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3F1C3-D469-43E9-8554-B502F536D46D}"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mailto:nelma.socialrj@gmail.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0" y="0"/>
            <a:ext cx="9144000" cy="6858000"/>
          </a:xfrm>
          <a:scene3d>
            <a:camera prst="orthographicFront"/>
            <a:lightRig rig="threePt" dir="t"/>
          </a:scene3d>
          <a:sp3d>
            <a:bevelT prst="relaxedInset"/>
          </a:sp3d>
        </p:spPr>
        <p:style>
          <a:lnRef idx="3">
            <a:schemeClr val="lt1"/>
          </a:lnRef>
          <a:fillRef idx="1">
            <a:schemeClr val="accent3"/>
          </a:fillRef>
          <a:effectRef idx="1">
            <a:schemeClr val="accent3"/>
          </a:effectRef>
          <a:fontRef idx="minor">
            <a:schemeClr val="lt1"/>
          </a:fontRef>
        </p:style>
        <p:txBody>
          <a:bodyPr>
            <a:noAutofit/>
          </a:bodyPr>
          <a:lstStyle/>
          <a:p>
            <a:r>
              <a:rPr lang="pt-BR" sz="6000" dirty="0" smtClean="0"/>
              <a:t>Assistência Social Avanços e Desafios na implantação do SUAS</a:t>
            </a:r>
            <a:endParaRPr lang="pt-BR"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a:solidFill>
              <a:srgbClr val="00B050"/>
            </a:solidFill>
          </a:ln>
          <a:effectLst>
            <a:glow rad="139700">
              <a:schemeClr val="accent3">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Desafios:</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t>
            </a:r>
            <a:r>
              <a:rPr lang="pt-BR" sz="2700" dirty="0" smtClean="0">
                <a:solidFill>
                  <a:srgbClr val="00B050"/>
                </a:solidFill>
                <a:latin typeface="Arial" pitchFamily="34" charset="0"/>
                <a:cs typeface="Arial" pitchFamily="34" charset="0"/>
              </a:rPr>
              <a:t>- </a:t>
            </a:r>
            <a:r>
              <a:rPr lang="pt-BR" sz="2700" dirty="0" err="1" smtClean="0">
                <a:solidFill>
                  <a:srgbClr val="00B050"/>
                </a:solidFill>
                <a:latin typeface="Arial" pitchFamily="34" charset="0"/>
                <a:cs typeface="Arial" pitchFamily="34" charset="0"/>
              </a:rPr>
              <a:t>Reordenamento</a:t>
            </a:r>
            <a:r>
              <a:rPr lang="pt-BR" sz="2700" dirty="0" smtClean="0">
                <a:solidFill>
                  <a:srgbClr val="00B050"/>
                </a:solidFill>
                <a:latin typeface="Arial" pitchFamily="34" charset="0"/>
                <a:cs typeface="Arial" pitchFamily="34" charset="0"/>
              </a:rPr>
              <a:t> de CRAS, CREAS e Centros POP:</a:t>
            </a:r>
            <a:br>
              <a:rPr lang="pt-BR" sz="2700" dirty="0" smtClean="0">
                <a:solidFill>
                  <a:srgbClr val="00B050"/>
                </a:solidFill>
                <a:latin typeface="Arial" pitchFamily="34" charset="0"/>
                <a:cs typeface="Arial" pitchFamily="34" charset="0"/>
              </a:rPr>
            </a:br>
            <a:r>
              <a:rPr lang="pt-BR" sz="2700" dirty="0" smtClean="0">
                <a:solidFill>
                  <a:srgbClr val="00B050"/>
                </a:solidFill>
                <a:latin typeface="Arial" pitchFamily="34" charset="0"/>
                <a:cs typeface="Arial" pitchFamily="34" charset="0"/>
              </a:rPr>
              <a:t/>
            </a:r>
            <a:br>
              <a:rPr lang="pt-BR" sz="2700" dirty="0" smtClean="0">
                <a:solidFill>
                  <a:srgbClr val="00B050"/>
                </a:solidFill>
                <a:latin typeface="Arial" pitchFamily="34" charset="0"/>
                <a:cs typeface="Arial" pitchFamily="34" charset="0"/>
              </a:rPr>
            </a:br>
            <a:r>
              <a:rPr lang="pt-BR" sz="2700" dirty="0" smtClean="0">
                <a:solidFill>
                  <a:srgbClr val="00B050"/>
                </a:solidFill>
                <a:latin typeface="Arial" pitchFamily="34" charset="0"/>
                <a:cs typeface="Arial" pitchFamily="34" charset="0"/>
              </a:rPr>
              <a:t>- </a:t>
            </a:r>
            <a:r>
              <a:rPr lang="pt-BR" sz="2700" dirty="0" smtClean="0">
                <a:solidFill>
                  <a:schemeClr val="tx1"/>
                </a:solidFill>
                <a:latin typeface="Arial" pitchFamily="34" charset="0"/>
                <a:cs typeface="Arial" pitchFamily="34" charset="0"/>
              </a:rPr>
              <a:t>Definição do número de famílias de referência, equipe técnica disponível, Acesso dos usuários</a:t>
            </a:r>
            <a:br>
              <a:rPr lang="pt-BR" sz="2700" dirty="0" smtClean="0">
                <a:solidFill>
                  <a:schemeClr val="tx1"/>
                </a:solidFill>
                <a:latin typeface="Arial" pitchFamily="34" charset="0"/>
                <a:cs typeface="Arial" pitchFamily="34" charset="0"/>
              </a:rPr>
            </a:br>
            <a:r>
              <a:rPr lang="pt-BR" sz="2700" dirty="0" smtClean="0">
                <a:solidFill>
                  <a:schemeClr val="tx1"/>
                </a:solidFill>
                <a:latin typeface="Arial" pitchFamily="34" charset="0"/>
                <a:cs typeface="Arial" pitchFamily="34" charset="0"/>
              </a:rPr>
              <a:t/>
            </a:r>
            <a:br>
              <a:rPr lang="pt-BR" sz="2700" dirty="0" smtClean="0">
                <a:solidFill>
                  <a:schemeClr val="tx1"/>
                </a:solidFill>
                <a:latin typeface="Arial" pitchFamily="34" charset="0"/>
                <a:cs typeface="Arial" pitchFamily="34" charset="0"/>
              </a:rPr>
            </a:br>
            <a:r>
              <a:rPr lang="pt-BR" sz="2700" dirty="0" smtClean="0">
                <a:solidFill>
                  <a:srgbClr val="00B050"/>
                </a:solidFill>
                <a:latin typeface="Arial" pitchFamily="34" charset="0"/>
                <a:cs typeface="Arial" pitchFamily="34" charset="0"/>
              </a:rPr>
              <a:t> Gestão da  Rede:</a:t>
            </a:r>
            <a:br>
              <a:rPr lang="pt-BR" sz="2700" dirty="0" smtClean="0">
                <a:solidFill>
                  <a:srgbClr val="00B050"/>
                </a:solidFill>
                <a:latin typeface="Arial" pitchFamily="34" charset="0"/>
                <a:cs typeface="Arial" pitchFamily="34" charset="0"/>
              </a:rPr>
            </a:br>
            <a:r>
              <a:rPr lang="pt-BR" sz="2700" dirty="0" smtClean="0">
                <a:solidFill>
                  <a:schemeClr val="tx1"/>
                </a:solidFill>
                <a:latin typeface="Arial" pitchFamily="34" charset="0"/>
                <a:cs typeface="Arial" pitchFamily="34" charset="0"/>
              </a:rPr>
              <a:t/>
            </a:r>
            <a:br>
              <a:rPr lang="pt-BR" sz="2700" dirty="0" smtClean="0">
                <a:solidFill>
                  <a:schemeClr val="tx1"/>
                </a:solidFill>
                <a:latin typeface="Arial" pitchFamily="34" charset="0"/>
                <a:cs typeface="Arial" pitchFamily="34" charset="0"/>
              </a:rPr>
            </a:br>
            <a:r>
              <a:rPr lang="pt-BR" sz="2700" dirty="0" smtClean="0">
                <a:solidFill>
                  <a:schemeClr val="tx1"/>
                </a:solidFill>
                <a:latin typeface="Arial" pitchFamily="34" charset="0"/>
                <a:cs typeface="Arial" pitchFamily="34" charset="0"/>
              </a:rPr>
              <a:t>- </a:t>
            </a:r>
            <a:r>
              <a:rPr lang="pt-BR" sz="2700" dirty="0" smtClean="0">
                <a:solidFill>
                  <a:schemeClr val="tx1"/>
                </a:solidFill>
              </a:rPr>
              <a:t>Trabalho em rede</a:t>
            </a:r>
            <a:br>
              <a:rPr lang="pt-BR" sz="2700" dirty="0" smtClean="0">
                <a:solidFill>
                  <a:schemeClr val="tx1"/>
                </a:solidFill>
              </a:rPr>
            </a:br>
            <a:r>
              <a:rPr lang="pt-BR" sz="2700" dirty="0" smtClean="0">
                <a:solidFill>
                  <a:schemeClr val="tx1"/>
                </a:solidFill>
              </a:rPr>
              <a:t/>
            </a:r>
            <a:br>
              <a:rPr lang="pt-BR" sz="2700" dirty="0" smtClean="0">
                <a:solidFill>
                  <a:schemeClr val="tx1"/>
                </a:solidFill>
              </a:rPr>
            </a:br>
            <a:r>
              <a:rPr lang="pt-BR" sz="2700" dirty="0" smtClean="0">
                <a:solidFill>
                  <a:schemeClr val="tx1"/>
                </a:solidFill>
              </a:rPr>
              <a:t>- Articulação, Integração e Complementaridade</a:t>
            </a:r>
            <a:r>
              <a:rPr lang="pt-BR" sz="2700" dirty="0" smtClean="0">
                <a:solidFill>
                  <a:srgbClr val="00B050"/>
                </a:solidFill>
                <a:latin typeface="Arial" pitchFamily="34" charset="0"/>
                <a:cs typeface="Arial" pitchFamily="34" charset="0"/>
              </a:rPr>
              <a:t/>
            </a:r>
            <a:br>
              <a:rPr lang="pt-BR" sz="2700" dirty="0" smtClean="0">
                <a:solidFill>
                  <a:srgbClr val="00B050"/>
                </a:solidFill>
                <a:latin typeface="Arial" pitchFamily="34" charset="0"/>
                <a:cs typeface="Arial" pitchFamily="34" charset="0"/>
              </a:rPr>
            </a:br>
            <a:r>
              <a:rPr lang="pt-BR" sz="2700" dirty="0" smtClean="0">
                <a:solidFill>
                  <a:srgbClr val="00B050"/>
                </a:solidFill>
                <a:latin typeface="Arial" pitchFamily="34" charset="0"/>
                <a:cs typeface="Arial" pitchFamily="34" charset="0"/>
              </a:rPr>
              <a:t/>
            </a:r>
            <a:br>
              <a:rPr lang="pt-BR" sz="27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3200" dirty="0" smtClean="0">
                <a:solidFill>
                  <a:srgbClr val="00B050"/>
                </a:solidFill>
                <a:latin typeface="Arial" pitchFamily="34" charset="0"/>
                <a:cs typeface="Arial" pitchFamily="34" charset="0"/>
              </a:rPr>
              <a:t/>
            </a:r>
            <a:br>
              <a:rPr lang="pt-BR" sz="3200" dirty="0" smtClean="0">
                <a:solidFill>
                  <a:srgbClr val="00B050"/>
                </a:solidFill>
                <a:latin typeface="Arial" pitchFamily="34" charset="0"/>
                <a:cs typeface="Arial" pitchFamily="34" charset="0"/>
              </a:rPr>
            </a:br>
            <a:r>
              <a:rPr lang="pt-BR" sz="2400" dirty="0" smtClean="0"/>
              <a:t/>
            </a:r>
            <a:br>
              <a:rPr lang="pt-BR" sz="2400" dirty="0" smtClean="0"/>
            </a:br>
            <a:endParaRPr lang="pt-B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a:solidFill>
              <a:srgbClr val="00B050"/>
            </a:solidFill>
          </a:ln>
          <a:effectLst>
            <a:glow rad="139700">
              <a:schemeClr val="accent3">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fontScale="90000"/>
          </a:bodyPr>
          <a:lstStyle/>
          <a:p>
            <a:pPr lvl="0"/>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i="1" dirty="0" smtClean="0">
                <a:solidFill>
                  <a:srgbClr val="00B050"/>
                </a:solidFill>
                <a:latin typeface="Arial" pitchFamily="34" charset="0"/>
                <a:cs typeface="Arial" pitchFamily="34" charset="0"/>
              </a:rPr>
              <a:t/>
            </a:r>
            <a:br>
              <a:rPr lang="pt-BR" sz="1800" i="1" dirty="0" smtClean="0">
                <a:solidFill>
                  <a:srgbClr val="00B050"/>
                </a:solidFill>
                <a:latin typeface="Arial" pitchFamily="34" charset="0"/>
                <a:cs typeface="Arial" pitchFamily="34" charset="0"/>
              </a:rPr>
            </a:br>
            <a:r>
              <a:rPr lang="pt-BR" sz="1800" i="1" dirty="0" smtClean="0">
                <a:solidFill>
                  <a:srgbClr val="00B050"/>
                </a:solidFill>
                <a:latin typeface="Arial" pitchFamily="34" charset="0"/>
                <a:cs typeface="Arial" pitchFamily="34" charset="0"/>
              </a:rPr>
              <a:t/>
            </a:r>
            <a:br>
              <a:rPr lang="pt-BR" sz="1800" i="1" dirty="0" smtClean="0">
                <a:solidFill>
                  <a:srgbClr val="00B050"/>
                </a:solidFill>
                <a:latin typeface="Arial" pitchFamily="34" charset="0"/>
                <a:cs typeface="Arial" pitchFamily="34" charset="0"/>
              </a:rPr>
            </a:br>
            <a:r>
              <a:rPr lang="pt-BR" sz="1800" i="1" dirty="0" smtClean="0">
                <a:solidFill>
                  <a:srgbClr val="00B050"/>
                </a:solidFill>
                <a:latin typeface="Arial" pitchFamily="34" charset="0"/>
                <a:cs typeface="Arial" pitchFamily="34" charset="0"/>
              </a:rPr>
              <a:t/>
            </a:r>
            <a:br>
              <a:rPr lang="pt-BR" sz="1800" i="1" dirty="0" smtClean="0">
                <a:solidFill>
                  <a:srgbClr val="00B050"/>
                </a:solidFill>
                <a:latin typeface="Arial" pitchFamily="34" charset="0"/>
                <a:cs typeface="Arial" pitchFamily="34" charset="0"/>
              </a:rPr>
            </a:br>
            <a:r>
              <a:rPr lang="pt-BR" sz="1800" i="1" dirty="0" smtClean="0">
                <a:solidFill>
                  <a:srgbClr val="00B050"/>
                </a:solidFill>
                <a:latin typeface="Arial" pitchFamily="34" charset="0"/>
                <a:cs typeface="Arial" pitchFamily="34" charset="0"/>
              </a:rPr>
              <a:t/>
            </a:r>
            <a:br>
              <a:rPr lang="pt-BR" sz="1800" i="1" dirty="0" smtClean="0">
                <a:solidFill>
                  <a:srgbClr val="00B050"/>
                </a:solidFill>
                <a:latin typeface="Arial" pitchFamily="34" charset="0"/>
                <a:cs typeface="Arial" pitchFamily="34" charset="0"/>
              </a:rPr>
            </a:br>
            <a:r>
              <a:rPr lang="pt-BR" sz="1800" i="1" dirty="0" smtClean="0">
                <a:solidFill>
                  <a:srgbClr val="00B050"/>
                </a:solidFill>
                <a:latin typeface="Arial" pitchFamily="34" charset="0"/>
                <a:cs typeface="Arial" pitchFamily="34" charset="0"/>
              </a:rPr>
              <a:t/>
            </a:r>
            <a:br>
              <a:rPr lang="pt-BR" sz="1800" i="1" dirty="0" smtClean="0">
                <a:solidFill>
                  <a:srgbClr val="00B050"/>
                </a:solidFill>
                <a:latin typeface="Arial" pitchFamily="34" charset="0"/>
                <a:cs typeface="Arial" pitchFamily="34" charset="0"/>
              </a:rPr>
            </a:br>
            <a:r>
              <a:rPr lang="pt-BR" sz="1800" i="1" dirty="0" smtClean="0">
                <a:solidFill>
                  <a:srgbClr val="00B050"/>
                </a:solidFill>
                <a:latin typeface="Arial" pitchFamily="34" charset="0"/>
                <a:cs typeface="Arial" pitchFamily="34" charset="0"/>
              </a:rPr>
              <a:t/>
            </a:r>
            <a:br>
              <a:rPr lang="pt-BR" sz="1800" i="1" dirty="0" smtClean="0">
                <a:solidFill>
                  <a:srgbClr val="00B050"/>
                </a:solidFill>
                <a:latin typeface="Arial" pitchFamily="34" charset="0"/>
                <a:cs typeface="Arial" pitchFamily="34" charset="0"/>
              </a:rPr>
            </a:br>
            <a:r>
              <a:rPr lang="pt-BR" sz="2800" i="1" dirty="0" smtClean="0">
                <a:solidFill>
                  <a:srgbClr val="00B050"/>
                </a:solidFill>
                <a:latin typeface="Arial" pitchFamily="34" charset="0"/>
                <a:cs typeface="Arial" pitchFamily="34" charset="0"/>
              </a:rPr>
              <a:t>Nelma de Azeredo</a:t>
            </a:r>
            <a:br>
              <a:rPr lang="pt-BR" sz="2800" i="1" dirty="0" smtClean="0">
                <a:solidFill>
                  <a:srgbClr val="00B050"/>
                </a:solidFill>
                <a:latin typeface="Arial" pitchFamily="34" charset="0"/>
                <a:cs typeface="Arial" pitchFamily="34" charset="0"/>
              </a:rPr>
            </a:br>
            <a:r>
              <a:rPr lang="pt-BR" sz="2800" i="1" dirty="0" smtClean="0">
                <a:solidFill>
                  <a:srgbClr val="00B050"/>
                </a:solidFill>
                <a:latin typeface="Arial" pitchFamily="34" charset="0"/>
                <a:cs typeface="Arial" pitchFamily="34" charset="0"/>
              </a:rPr>
              <a:t>Assessora Parlamentar </a:t>
            </a:r>
            <a:br>
              <a:rPr lang="pt-BR" sz="2800" i="1" dirty="0" smtClean="0">
                <a:solidFill>
                  <a:srgbClr val="00B050"/>
                </a:solidFill>
                <a:latin typeface="Arial" pitchFamily="34" charset="0"/>
                <a:cs typeface="Arial" pitchFamily="34" charset="0"/>
              </a:rPr>
            </a:br>
            <a:r>
              <a:rPr lang="pt-BR" sz="2800" i="1" dirty="0" smtClean="0">
                <a:solidFill>
                  <a:srgbClr val="00B050"/>
                </a:solidFill>
                <a:latin typeface="Arial" pitchFamily="34" charset="0"/>
                <a:cs typeface="Arial" pitchFamily="34" charset="0"/>
              </a:rPr>
              <a:t>email: </a:t>
            </a:r>
            <a:r>
              <a:rPr lang="pt-BR" sz="2800" i="1" dirty="0" smtClean="0">
                <a:solidFill>
                  <a:srgbClr val="00B050"/>
                </a:solidFill>
                <a:latin typeface="Arial" pitchFamily="34" charset="0"/>
                <a:cs typeface="Arial" pitchFamily="34" charset="0"/>
                <a:hlinkClick r:id="rId2"/>
              </a:rPr>
              <a:t>nelma.socialrj@gmail.com</a:t>
            </a:r>
            <a:r>
              <a:rPr lang="pt-BR" sz="2800" i="1" dirty="0" smtClean="0">
                <a:solidFill>
                  <a:srgbClr val="00B050"/>
                </a:solidFill>
                <a:latin typeface="Arial" pitchFamily="34" charset="0"/>
                <a:cs typeface="Arial" pitchFamily="34" charset="0"/>
              </a:rPr>
              <a:t/>
            </a:r>
            <a:br>
              <a:rPr lang="pt-BR" sz="2800" i="1" dirty="0" smtClean="0">
                <a:solidFill>
                  <a:srgbClr val="00B050"/>
                </a:solidFill>
                <a:latin typeface="Arial" pitchFamily="34" charset="0"/>
                <a:cs typeface="Arial" pitchFamily="34" charset="0"/>
              </a:rPr>
            </a:br>
            <a:r>
              <a:rPr lang="pt-BR" sz="2800" i="1" dirty="0" err="1" smtClean="0">
                <a:solidFill>
                  <a:srgbClr val="00B050"/>
                </a:solidFill>
                <a:latin typeface="Arial" pitchFamily="34" charset="0"/>
                <a:cs typeface="Arial" pitchFamily="34" charset="0"/>
              </a:rPr>
              <a:t>Tel</a:t>
            </a:r>
            <a:r>
              <a:rPr lang="pt-BR" sz="2800" i="1" dirty="0" smtClean="0">
                <a:solidFill>
                  <a:srgbClr val="00B050"/>
                </a:solidFill>
                <a:latin typeface="Arial" pitchFamily="34" charset="0"/>
                <a:cs typeface="Arial" pitchFamily="34" charset="0"/>
              </a:rPr>
              <a:t>: 996537808</a:t>
            </a:r>
            <a:br>
              <a:rPr lang="pt-BR" sz="2800" i="1" dirty="0" smtClean="0">
                <a:solidFill>
                  <a:srgbClr val="00B050"/>
                </a:solidFill>
                <a:latin typeface="Arial" pitchFamily="34" charset="0"/>
                <a:cs typeface="Arial" pitchFamily="34" charset="0"/>
              </a:rPr>
            </a:br>
            <a:r>
              <a:rPr lang="pt-BR" sz="2800" dirty="0" smtClean="0">
                <a:solidFill>
                  <a:srgbClr val="00B050"/>
                </a:solidFill>
                <a:latin typeface="Arial" pitchFamily="34" charset="0"/>
                <a:cs typeface="Arial" pitchFamily="34" charset="0"/>
              </a:rPr>
              <a:t/>
            </a:r>
            <a:br>
              <a:rPr lang="pt-BR" sz="2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3200" dirty="0" smtClean="0">
                <a:solidFill>
                  <a:srgbClr val="00B050"/>
                </a:solidFill>
                <a:latin typeface="Arial" pitchFamily="34" charset="0"/>
                <a:cs typeface="Arial" pitchFamily="34" charset="0"/>
              </a:rPr>
              <a:t/>
            </a:r>
            <a:br>
              <a:rPr lang="pt-BR" sz="3200" dirty="0" smtClean="0">
                <a:solidFill>
                  <a:srgbClr val="00B050"/>
                </a:solidFill>
                <a:latin typeface="Arial" pitchFamily="34" charset="0"/>
                <a:cs typeface="Arial" pitchFamily="34" charset="0"/>
              </a:rPr>
            </a:br>
            <a:r>
              <a:rPr lang="pt-BR" sz="2400" dirty="0" smtClean="0"/>
              <a:t/>
            </a:r>
            <a:br>
              <a:rPr lang="pt-BR" sz="2400" dirty="0" smtClean="0"/>
            </a:br>
            <a:endParaRPr lang="pt-B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3100" b="1" dirty="0" smtClean="0">
                <a:solidFill>
                  <a:srgbClr val="92D050"/>
                </a:solidFill>
              </a:rPr>
              <a:t>Assistência Social Avanços e Desafios na implantação do             SUAS</a:t>
            </a:r>
            <a:br>
              <a:rPr lang="pt-BR" sz="3100" b="1" dirty="0" smtClean="0">
                <a:solidFill>
                  <a:srgbClr val="92D050"/>
                </a:solidFill>
              </a:rPr>
            </a:br>
            <a:r>
              <a:rPr lang="pt-BR" sz="2800" dirty="0" smtClean="0"/>
              <a:t/>
            </a:r>
            <a:br>
              <a:rPr lang="pt-BR" sz="2800" dirty="0" smtClean="0"/>
            </a:br>
            <a:r>
              <a:rPr lang="pt-BR" sz="2800" dirty="0" smtClean="0"/>
              <a:t>-  A </a:t>
            </a:r>
            <a:r>
              <a:rPr lang="pt-BR" sz="2700" dirty="0" smtClean="0">
                <a:latin typeface="Arial" pitchFamily="34" charset="0"/>
                <a:cs typeface="Arial" pitchFamily="34" charset="0"/>
              </a:rPr>
              <a:t>Política Pública de Assistência Social é parte da Seguridade Social, tendo por função ofertar proteção social não contributiva para indivíduos em situação de vulnerabilidade e risco social, por meio de prestação de serviços próprios e /ou articulados de outras políticas setoriais e de garantia de renda. </a:t>
            </a:r>
            <a:br>
              <a:rPr lang="pt-BR" sz="2700" dirty="0" smtClean="0">
                <a:latin typeface="Arial" pitchFamily="34" charset="0"/>
                <a:cs typeface="Arial" pitchFamily="34" charset="0"/>
              </a:rPr>
            </a:br>
            <a:r>
              <a:rPr lang="pt-BR" sz="2700" dirty="0" smtClean="0">
                <a:latin typeface="Arial" pitchFamily="34" charset="0"/>
                <a:cs typeface="Arial" pitchFamily="34" charset="0"/>
              </a:rPr>
              <a:t/>
            </a:r>
            <a:br>
              <a:rPr lang="pt-BR" sz="2700" dirty="0" smtClean="0">
                <a:latin typeface="Arial" pitchFamily="34" charset="0"/>
                <a:cs typeface="Arial" pitchFamily="34" charset="0"/>
              </a:rPr>
            </a:br>
            <a:r>
              <a:rPr lang="pt-BR" sz="2700" dirty="0" smtClean="0">
                <a:latin typeface="Arial" pitchFamily="34" charset="0"/>
                <a:cs typeface="Arial" pitchFamily="34" charset="0"/>
              </a:rPr>
              <a:t> -  A partir de 2004, a Assistência Social passou a ter materialidade com a construção nacional e federativa do SUAS (Sistema Único de Assistência Social) deliberado em 2003 na IV Conferência Nacional de Assistência Social, e introduzido na LOAS pela Lei 12.435/2011. </a:t>
            </a:r>
            <a:br>
              <a:rPr lang="pt-BR" sz="2700" dirty="0" smtClean="0">
                <a:latin typeface="Arial" pitchFamily="34" charset="0"/>
                <a:cs typeface="Arial" pitchFamily="34" charset="0"/>
              </a:rPr>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sz="2400" dirty="0" smtClean="0"/>
              <a:t/>
            </a:r>
            <a:br>
              <a:rPr lang="pt-BR" sz="2400" dirty="0" smtClean="0"/>
            </a:br>
            <a:r>
              <a:rPr lang="pt-BR" dirty="0" smtClean="0"/>
              <a:t/>
            </a:r>
            <a:br>
              <a:rPr lang="pt-BR" dirty="0" smtClean="0"/>
            </a:b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57214"/>
            <a:ext cx="9144000" cy="7215214"/>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20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Avanços:</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latin typeface="Arial" pitchFamily="34" charset="0"/>
                <a:cs typeface="Arial" pitchFamily="34" charset="0"/>
              </a:rPr>
              <a:t>- </a:t>
            </a:r>
            <a:r>
              <a:rPr lang="pt-BR" sz="2200" dirty="0" smtClean="0">
                <a:latin typeface="Arial" pitchFamily="34" charset="0"/>
                <a:cs typeface="Arial" pitchFamily="34" charset="0"/>
              </a:rPr>
              <a:t> Superação da gestão conservadora da Assistência Social, promovendo o </a:t>
            </a:r>
            <a:r>
              <a:rPr lang="pt-BR" sz="2200" dirty="0" err="1" smtClean="0">
                <a:latin typeface="Arial" pitchFamily="34" charset="0"/>
                <a:cs typeface="Arial" pitchFamily="34" charset="0"/>
              </a:rPr>
              <a:t>reordenamento</a:t>
            </a:r>
            <a:r>
              <a:rPr lang="pt-BR" sz="2200" dirty="0" smtClean="0">
                <a:latin typeface="Arial" pitchFamily="34" charset="0"/>
                <a:cs typeface="Arial" pitchFamily="34" charset="0"/>
              </a:rPr>
              <a:t>  de práticas históricas, com enfoque assistencialista e clientelista, e estabelecendo maior integração com as políticas de educação, saúde, trabalho, e outras</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 Fortalecimento do caráter federativo da política com participação dos entes federados no </a:t>
            </a:r>
            <a:r>
              <a:rPr lang="pt-BR" sz="2200" dirty="0" err="1" smtClean="0">
                <a:latin typeface="Arial" pitchFamily="34" charset="0"/>
                <a:cs typeface="Arial" pitchFamily="34" charset="0"/>
              </a:rPr>
              <a:t>cofinanciamento</a:t>
            </a:r>
            <a:r>
              <a:rPr lang="pt-BR" sz="2200" dirty="0" smtClean="0">
                <a:latin typeface="Arial" pitchFamily="34" charset="0"/>
                <a:cs typeface="Arial" pitchFamily="34" charset="0"/>
              </a:rPr>
              <a:t> e no </a:t>
            </a:r>
            <a:r>
              <a:rPr lang="pt-BR" sz="2200" dirty="0" err="1" smtClean="0">
                <a:latin typeface="Arial" pitchFamily="34" charset="0"/>
                <a:cs typeface="Arial" pitchFamily="34" charset="0"/>
              </a:rPr>
              <a:t>protagonismo</a:t>
            </a:r>
            <a:r>
              <a:rPr lang="pt-BR" sz="2200" dirty="0" smtClean="0">
                <a:latin typeface="Arial" pitchFamily="34" charset="0"/>
                <a:cs typeface="Arial" pitchFamily="34" charset="0"/>
              </a:rPr>
              <a:t> dos municípios na execução da política</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t>
            </a:r>
            <a:r>
              <a:rPr lang="pt-BR" sz="2200" dirty="0" err="1" smtClean="0">
                <a:latin typeface="Arial" pitchFamily="34" charset="0"/>
                <a:cs typeface="Arial" pitchFamily="34" charset="0"/>
              </a:rPr>
              <a:t>CapacitaSUAS</a:t>
            </a:r>
            <a:r>
              <a:rPr lang="pt-BR" sz="2200" dirty="0" smtClean="0">
                <a:latin typeface="Arial" pitchFamily="34" charset="0"/>
                <a:cs typeface="Arial" pitchFamily="34" charset="0"/>
              </a:rPr>
              <a:t> para qualificação dos trabalhadores dos entes federativos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Incentivo de aprimoramento da gestão aos municípios, Distrito Federal e Estados</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Fortalecimento das instâncias de </a:t>
            </a:r>
            <a:r>
              <a:rPr lang="pt-BR" sz="2200" dirty="0" err="1" smtClean="0">
                <a:latin typeface="Arial" pitchFamily="34" charset="0"/>
                <a:cs typeface="Arial" pitchFamily="34" charset="0"/>
              </a:rPr>
              <a:t>pactuação</a:t>
            </a:r>
            <a:r>
              <a:rPr lang="pt-BR" sz="2200" dirty="0" smtClean="0">
                <a:latin typeface="Arial" pitchFamily="34" charset="0"/>
                <a:cs typeface="Arial" pitchFamily="34" charset="0"/>
              </a:rPr>
              <a:t> </a:t>
            </a:r>
            <a:r>
              <a:rPr lang="pt-BR" sz="2200" dirty="0" err="1" smtClean="0">
                <a:latin typeface="Arial" pitchFamily="34" charset="0"/>
                <a:cs typeface="Arial" pitchFamily="34" charset="0"/>
              </a:rPr>
              <a:t>Interfederativas</a:t>
            </a:r>
            <a:r>
              <a:rPr lang="pt-BR" sz="2200" dirty="0" smtClean="0">
                <a:latin typeface="Arial" pitchFamily="34" charset="0"/>
                <a:cs typeface="Arial" pitchFamily="34" charset="0"/>
              </a:rPr>
              <a:t> e de participação e controle social, como a CIT, </a:t>
            </a:r>
            <a:r>
              <a:rPr lang="pt-BR" sz="2200" dirty="0" err="1" smtClean="0">
                <a:latin typeface="Arial" pitchFamily="34" charset="0"/>
                <a:cs typeface="Arial" pitchFamily="34" charset="0"/>
              </a:rPr>
              <a:t>CIBs</a:t>
            </a:r>
            <a:r>
              <a:rPr lang="pt-BR" sz="2200" dirty="0" smtClean="0">
                <a:latin typeface="Arial" pitchFamily="34" charset="0"/>
                <a:cs typeface="Arial" pitchFamily="34" charset="0"/>
              </a:rPr>
              <a:t> , Conselhos  e Conferências;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t>
            </a: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1200" dirty="0" smtClean="0">
                <a:latin typeface="Arial" pitchFamily="34" charset="0"/>
                <a:cs typeface="Arial" pitchFamily="34" charset="0"/>
              </a:rPr>
              <a:t/>
            </a:r>
            <a:br>
              <a:rPr lang="pt-BR" sz="12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2200" dirty="0" smtClean="0">
                <a:latin typeface="Arial" pitchFamily="34" charset="0"/>
                <a:cs typeface="Arial" pitchFamily="34" charset="0"/>
              </a:rPr>
              <a:t>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endParaRPr lang="pt-BR"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20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Avanços:</a:t>
            </a:r>
            <a:r>
              <a:rPr lang="pt-BR" sz="1200" dirty="0" smtClean="0">
                <a:latin typeface="Arial" pitchFamily="34" charset="0"/>
                <a:cs typeface="Arial" pitchFamily="34" charset="0"/>
              </a:rPr>
              <a:t/>
            </a:r>
            <a:br>
              <a:rPr lang="pt-BR" sz="1200" dirty="0" smtClean="0">
                <a:latin typeface="Arial" pitchFamily="34" charset="0"/>
                <a:cs typeface="Arial" pitchFamily="34" charset="0"/>
              </a:rPr>
            </a:br>
            <a:r>
              <a:rPr lang="pt-BR" sz="1200" dirty="0" smtClean="0">
                <a:latin typeface="Arial" pitchFamily="34" charset="0"/>
                <a:cs typeface="Arial" pitchFamily="34" charset="0"/>
              </a:rPr>
              <a:t/>
            </a:r>
            <a:br>
              <a:rPr lang="pt-BR" sz="1200" dirty="0" smtClean="0">
                <a:latin typeface="Arial" pitchFamily="34" charset="0"/>
                <a:cs typeface="Arial" pitchFamily="34" charset="0"/>
              </a:rPr>
            </a:br>
            <a:r>
              <a:rPr lang="pt-BR" sz="1300" dirty="0" smtClean="0">
                <a:latin typeface="Arial" pitchFamily="34" charset="0"/>
                <a:cs typeface="Arial" pitchFamily="34" charset="0"/>
              </a:rPr>
              <a:t/>
            </a:r>
            <a:br>
              <a:rPr lang="pt-BR" sz="1300" dirty="0" smtClean="0">
                <a:latin typeface="Arial" pitchFamily="34" charset="0"/>
                <a:cs typeface="Arial" pitchFamily="34" charset="0"/>
              </a:rPr>
            </a:br>
            <a:r>
              <a:rPr lang="pt-BR" sz="2700" dirty="0" smtClean="0">
                <a:latin typeface="Arial" pitchFamily="34" charset="0"/>
                <a:cs typeface="Arial" pitchFamily="34" charset="0"/>
              </a:rPr>
              <a:t>- Adoção de normativas e orientações técnicas que conferem sustentabilidade no arcabouço legal e qualidade nas ofertas, </a:t>
            </a:r>
            <a:br>
              <a:rPr lang="pt-BR" sz="2700" dirty="0" smtClean="0">
                <a:latin typeface="Arial" pitchFamily="34" charset="0"/>
                <a:cs typeface="Arial" pitchFamily="34" charset="0"/>
              </a:rPr>
            </a:br>
            <a:r>
              <a:rPr lang="pt-BR" sz="2700" dirty="0" smtClean="0">
                <a:latin typeface="Arial" pitchFamily="34" charset="0"/>
                <a:cs typeface="Arial" pitchFamily="34" charset="0"/>
              </a:rPr>
              <a:t/>
            </a:r>
            <a:br>
              <a:rPr lang="pt-BR" sz="2700" dirty="0" smtClean="0">
                <a:latin typeface="Arial" pitchFamily="34" charset="0"/>
                <a:cs typeface="Arial" pitchFamily="34" charset="0"/>
              </a:rPr>
            </a:br>
            <a:r>
              <a:rPr lang="pt-BR" sz="2700" dirty="0" smtClean="0">
                <a:latin typeface="Arial" pitchFamily="34" charset="0"/>
                <a:cs typeface="Arial" pitchFamily="34" charset="0"/>
              </a:rPr>
              <a:t> - Responsabilidade do Estado no Financiamento, na organização e na execução da política, a</a:t>
            </a:r>
            <a:r>
              <a:rPr lang="pt-BR" sz="2700" dirty="0" smtClean="0"/>
              <a:t>ssegurado pela efetiva responsabilidade estatal </a:t>
            </a:r>
            <a:br>
              <a:rPr lang="pt-BR" sz="2700" dirty="0" smtClean="0"/>
            </a:br>
            <a:r>
              <a:rPr lang="pt-BR" sz="2700" dirty="0" smtClean="0">
                <a:latin typeface="Arial" pitchFamily="34" charset="0"/>
                <a:cs typeface="Arial" pitchFamily="34" charset="0"/>
              </a:rPr>
              <a:t> - Definição diferenciada e complementar do papel dos entes federados </a:t>
            </a:r>
            <a:br>
              <a:rPr lang="pt-BR" sz="2700" dirty="0" smtClean="0">
                <a:latin typeface="Arial" pitchFamily="34" charset="0"/>
                <a:cs typeface="Arial" pitchFamily="34" charset="0"/>
              </a:rPr>
            </a:br>
            <a:r>
              <a:rPr lang="pt-BR" sz="2700" dirty="0" smtClean="0">
                <a:latin typeface="Arial" pitchFamily="34" charset="0"/>
                <a:cs typeface="Arial" pitchFamily="34" charset="0"/>
              </a:rPr>
              <a:t/>
            </a:r>
            <a:br>
              <a:rPr lang="pt-BR" sz="2700" dirty="0" smtClean="0">
                <a:latin typeface="Arial" pitchFamily="34" charset="0"/>
                <a:cs typeface="Arial" pitchFamily="34" charset="0"/>
              </a:rPr>
            </a:br>
            <a:r>
              <a:rPr lang="pt-BR" sz="2700" dirty="0" smtClean="0">
                <a:latin typeface="Arial" pitchFamily="34" charset="0"/>
                <a:cs typeface="Arial" pitchFamily="34" charset="0"/>
              </a:rPr>
              <a:t>-  Ampliação dos recursos orçamentários ( 600% federal) (100% estadual)</a:t>
            </a:r>
            <a:br>
              <a:rPr lang="pt-BR" sz="2700" dirty="0" smtClean="0">
                <a:latin typeface="Arial" pitchFamily="34" charset="0"/>
                <a:cs typeface="Arial" pitchFamily="34" charset="0"/>
              </a:rPr>
            </a:br>
            <a:r>
              <a:rPr lang="pt-BR" sz="2700" dirty="0" smtClean="0">
                <a:latin typeface="Arial" pitchFamily="34" charset="0"/>
                <a:cs typeface="Arial" pitchFamily="34" charset="0"/>
              </a:rPr>
              <a:t/>
            </a:r>
            <a:br>
              <a:rPr lang="pt-BR" sz="2700" dirty="0" smtClean="0">
                <a:latin typeface="Arial" pitchFamily="34" charset="0"/>
                <a:cs typeface="Arial" pitchFamily="34" charset="0"/>
              </a:rPr>
            </a:br>
            <a:r>
              <a:rPr lang="pt-BR" sz="2700" dirty="0" smtClean="0">
                <a:latin typeface="Arial" pitchFamily="34" charset="0"/>
                <a:cs typeface="Arial" pitchFamily="34" charset="0"/>
              </a:rPr>
              <a:t>- Tipificação dos serviços</a:t>
            </a:r>
            <a:br>
              <a:rPr lang="pt-BR" sz="2700" dirty="0" smtClean="0">
                <a:latin typeface="Arial" pitchFamily="34" charset="0"/>
                <a:cs typeface="Arial" pitchFamily="34" charset="0"/>
              </a:rPr>
            </a:br>
            <a:r>
              <a:rPr lang="pt-BR" sz="2700" dirty="0" smtClean="0">
                <a:latin typeface="Arial" pitchFamily="34" charset="0"/>
                <a:cs typeface="Arial" pitchFamily="34" charset="0"/>
              </a:rPr>
              <a:t/>
            </a:r>
            <a:br>
              <a:rPr lang="pt-BR" sz="2700" dirty="0" smtClean="0">
                <a:latin typeface="Arial" pitchFamily="34" charset="0"/>
                <a:cs typeface="Arial" pitchFamily="34" charset="0"/>
              </a:rPr>
            </a:br>
            <a:r>
              <a:rPr lang="pt-BR" sz="2700" dirty="0" smtClean="0">
                <a:solidFill>
                  <a:schemeClr val="tx1"/>
                </a:solidFill>
                <a:latin typeface="Arial" pitchFamily="34" charset="0"/>
                <a:cs typeface="Arial" pitchFamily="34" charset="0"/>
              </a:rPr>
              <a:t> - Ampliação do Programa de Transferência de Renda – PBF </a:t>
            </a:r>
            <a:r>
              <a:rPr lang="pt-BR" sz="2700" dirty="0" smtClean="0">
                <a:latin typeface="Arial" pitchFamily="34" charset="0"/>
                <a:cs typeface="Arial" pitchFamily="34" charset="0"/>
              </a:rPr>
              <a:t/>
            </a:r>
            <a:br>
              <a:rPr lang="pt-BR" sz="27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endParaRPr lang="pt-BR"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Avanços:</a:t>
            </a:r>
            <a:r>
              <a:rPr lang="pt-BR" sz="1800" dirty="0" smtClean="0">
                <a:latin typeface="Arial" pitchFamily="34" charset="0"/>
                <a:cs typeface="Arial" pitchFamily="34" charset="0"/>
              </a:rPr>
              <a:t/>
            </a:r>
            <a:br>
              <a:rPr lang="pt-BR" sz="18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Autorização em Lei (art. 6º E – Lei 12.435/2011) de utilização do financiamento federal para a contratação via concurso público, de profissionais para operarem o SUAS, sobretudo, nos municípios</a:t>
            </a:r>
            <a:br>
              <a:rPr lang="pt-BR" sz="2200" dirty="0" smtClean="0">
                <a:latin typeface="Arial" pitchFamily="34" charset="0"/>
                <a:cs typeface="Arial" pitchFamily="34" charset="0"/>
              </a:rPr>
            </a:br>
            <a:r>
              <a:rPr lang="pt-BR" sz="2200" dirty="0" smtClean="0">
                <a:latin typeface="Arial" pitchFamily="34" charset="0"/>
                <a:cs typeface="Arial" pitchFamily="34" charset="0"/>
              </a:rPr>
              <a:t> </a:t>
            </a:r>
            <a:br>
              <a:rPr lang="pt-BR" sz="2200" dirty="0" smtClean="0">
                <a:latin typeface="Arial" pitchFamily="34" charset="0"/>
                <a:cs typeface="Arial" pitchFamily="34" charset="0"/>
              </a:rPr>
            </a:br>
            <a:r>
              <a:rPr lang="pt-BR" sz="2200" dirty="0" smtClean="0">
                <a:latin typeface="Arial" pitchFamily="34" charset="0"/>
                <a:cs typeface="Arial" pitchFamily="34" charset="0"/>
              </a:rPr>
              <a:t>  - Consolidação em todo o território brasileiro da Política Pública de Assistência Social no âmbito da Seguridade Social e</a:t>
            </a:r>
            <a:r>
              <a:rPr lang="pt-BR" sz="2400" dirty="0" smtClean="0"/>
              <a:t> promoção da efetiva integração das 16 mil entidades e organizações de Assistência Social e seus trabalhadores ao sistema público da assistência social. (alteração da LOAS e da Lei da certificação de entidades beneficentes e Marco Legal) </a:t>
            </a: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solidFill>
                  <a:schemeClr val="tx1"/>
                </a:solidFill>
                <a:latin typeface="Arial" pitchFamily="34" charset="0"/>
                <a:cs typeface="Arial" pitchFamily="34" charset="0"/>
              </a:rPr>
              <a:t/>
            </a:r>
            <a:br>
              <a:rPr lang="pt-BR" sz="2200" dirty="0" smtClean="0">
                <a:solidFill>
                  <a:schemeClr val="tx1"/>
                </a:solidFill>
                <a:latin typeface="Arial" pitchFamily="34" charset="0"/>
                <a:cs typeface="Arial" pitchFamily="34" charset="0"/>
              </a:rPr>
            </a:br>
            <a:r>
              <a:rPr lang="pt-BR" sz="2200" dirty="0" smtClean="0">
                <a:solidFill>
                  <a:schemeClr val="tx1"/>
                </a:solidFill>
                <a:latin typeface="Arial" pitchFamily="34" charset="0"/>
                <a:cs typeface="Arial" pitchFamily="34" charset="0"/>
              </a:rPr>
              <a:t/>
            </a:r>
            <a:br>
              <a:rPr lang="pt-BR" sz="2200" dirty="0" smtClean="0">
                <a:solidFill>
                  <a:schemeClr val="tx1"/>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t>
            </a:r>
            <a:r>
              <a:rPr lang="pt-BR" sz="4800" dirty="0" smtClean="0">
                <a:latin typeface="Arial" pitchFamily="34" charset="0"/>
                <a:cs typeface="Arial" pitchFamily="34" charset="0"/>
              </a:rPr>
              <a:t/>
            </a:r>
            <a:br>
              <a:rPr lang="pt-BR" sz="4800" dirty="0" smtClean="0">
                <a:latin typeface="Arial" pitchFamily="34" charset="0"/>
                <a:cs typeface="Arial" pitchFamily="34" charset="0"/>
              </a:rPr>
            </a:br>
            <a:r>
              <a:rPr lang="pt-BR" dirty="0" smtClean="0">
                <a:latin typeface="Arial" pitchFamily="34" charset="0"/>
                <a:cs typeface="Arial" pitchFamily="34" charset="0"/>
              </a:rPr>
              <a:t/>
            </a:r>
            <a:br>
              <a:rPr lang="pt-BR" dirty="0" smtClean="0">
                <a:latin typeface="Arial" pitchFamily="34" charset="0"/>
                <a:cs typeface="Arial" pitchFamily="34" charset="0"/>
              </a:rPr>
            </a:b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pt-BR" sz="14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Avanços:</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Desafios:</a:t>
            </a:r>
            <a:br>
              <a:rPr lang="pt-BR" sz="2000" dirty="0" smtClean="0">
                <a:solidFill>
                  <a:srgbClr val="00B050"/>
                </a:solidFill>
                <a:latin typeface="Arial" pitchFamily="34" charset="0"/>
                <a:cs typeface="Arial" pitchFamily="34" charset="0"/>
              </a:rPr>
            </a:br>
            <a:r>
              <a:rPr lang="pt-BR" sz="2400" dirty="0" smtClean="0">
                <a:solidFill>
                  <a:srgbClr val="00B050"/>
                </a:solidFill>
                <a:latin typeface="Arial" pitchFamily="34" charset="0"/>
                <a:cs typeface="Arial" pitchFamily="34" charset="0"/>
              </a:rPr>
              <a:t/>
            </a:r>
            <a:br>
              <a:rPr lang="pt-BR" sz="2400" dirty="0" smtClean="0">
                <a:solidFill>
                  <a:srgbClr val="00B050"/>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t>
            </a:r>
            <a:r>
              <a:rPr lang="pt-BR" sz="2200" dirty="0" smtClean="0">
                <a:solidFill>
                  <a:schemeClr val="tx1"/>
                </a:solidFill>
                <a:latin typeface="Arial" pitchFamily="34" charset="0"/>
                <a:cs typeface="Arial" pitchFamily="34" charset="0"/>
              </a:rPr>
              <a:t>Reg</a:t>
            </a:r>
            <a:r>
              <a:rPr lang="pt-BR" sz="2200" dirty="0" smtClean="0">
                <a:latin typeface="Arial" pitchFamily="34" charset="0"/>
                <a:cs typeface="Arial" pitchFamily="34" charset="0"/>
              </a:rPr>
              <a:t>ulamentação do SUAS para o Estado do Rio de Janeiro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Ampliação do orçamento da Assistência Social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Lei de regulamentação do repasse de recursos financeiros do Fundo Estadual de Assistência Social para os Fundos municipais de Assistência Social </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Reestruturação das secretarias de estado e municipais de assistência social tendo como referência a NOB- RH garantindo estrutura compatível com as diretrizes do SUAS que não pode prescindir das superintendências de Gestão do SUAS, Proteção Social Básica, Proteção Social Especial de Média complexidade, Proteção Social Especial de Alta complexidade, de gestão de benefício e de programas de transferência de renda, de segurança alimentar, de Capacitação e gestão do trabalho e de vigilância </a:t>
            </a:r>
            <a:r>
              <a:rPr lang="pt-BR" sz="2200" dirty="0" err="1" smtClean="0">
                <a:latin typeface="Arial" pitchFamily="34" charset="0"/>
                <a:cs typeface="Arial" pitchFamily="34" charset="0"/>
              </a:rPr>
              <a:t>Socioassistencial</a:t>
            </a:r>
            <a:r>
              <a:rPr lang="pt-BR" sz="2200" dirty="0" smtClean="0">
                <a:latin typeface="Arial" pitchFamily="34" charset="0"/>
                <a:cs typeface="Arial" pitchFamily="34" charset="0"/>
              </a:rPr>
              <a:t>. </a:t>
            </a: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latin typeface="Arial" pitchFamily="34" charset="0"/>
                <a:cs typeface="Arial" pitchFamily="34" charset="0"/>
              </a:rPr>
              <a:t/>
            </a:r>
            <a:br>
              <a:rPr lang="pt-BR" sz="1400" dirty="0" smtClean="0">
                <a:latin typeface="Arial" pitchFamily="34" charset="0"/>
                <a:cs typeface="Arial" pitchFamily="34" charset="0"/>
              </a:rPr>
            </a:br>
            <a:r>
              <a:rPr lang="pt-BR" sz="2000" dirty="0" smtClean="0">
                <a:latin typeface="Arial" pitchFamily="34" charset="0"/>
                <a:cs typeface="Arial" pitchFamily="34" charset="0"/>
              </a:rPr>
              <a:t/>
            </a:r>
            <a:br>
              <a:rPr lang="pt-BR" sz="2000" dirty="0" smtClean="0">
                <a:latin typeface="Arial" pitchFamily="34" charset="0"/>
                <a:cs typeface="Arial" pitchFamily="34" charset="0"/>
              </a:rPr>
            </a:br>
            <a:r>
              <a:rPr lang="pt-BR" sz="2000" dirty="0" smtClean="0">
                <a:latin typeface="Arial" pitchFamily="34" charset="0"/>
                <a:cs typeface="Arial" pitchFamily="34" charset="0"/>
              </a:rPr>
              <a:t/>
            </a:r>
            <a:br>
              <a:rPr lang="pt-BR" sz="2000" dirty="0" smtClean="0">
                <a:latin typeface="Arial" pitchFamily="34" charset="0"/>
                <a:cs typeface="Arial" pitchFamily="34" charset="0"/>
              </a:rPr>
            </a:br>
            <a:r>
              <a:rPr lang="pt-BR" sz="2000" dirty="0" smtClean="0">
                <a:latin typeface="Arial" pitchFamily="34" charset="0"/>
                <a:cs typeface="Arial" pitchFamily="34" charset="0"/>
              </a:rPr>
              <a:t>-</a:t>
            </a:r>
            <a:endParaRPr lang="pt-BR"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Desafios: </a:t>
            </a:r>
            <a:br>
              <a:rPr lang="pt-BR" sz="1800" dirty="0" smtClean="0">
                <a:solidFill>
                  <a:srgbClr val="00B050"/>
                </a:solidFill>
                <a:latin typeface="Arial" pitchFamily="34" charset="0"/>
                <a:cs typeface="Arial" pitchFamily="34" charset="0"/>
              </a:rPr>
            </a:br>
            <a:r>
              <a:rPr lang="pt-BR" sz="1800" dirty="0" smtClean="0">
                <a:solidFill>
                  <a:srgbClr val="00B050"/>
                </a:solidFill>
                <a:latin typeface="Arial" pitchFamily="34" charset="0"/>
                <a:cs typeface="Arial" pitchFamily="34" charset="0"/>
              </a:rPr>
              <a:t/>
            </a:r>
            <a:br>
              <a:rPr lang="pt-BR" sz="1800" dirty="0" smtClean="0">
                <a:solidFill>
                  <a:srgbClr val="00B050"/>
                </a:solidFill>
                <a:latin typeface="Arial" pitchFamily="34" charset="0"/>
                <a:cs typeface="Arial" pitchFamily="34" charset="0"/>
              </a:rPr>
            </a:br>
            <a:r>
              <a:rPr lang="pt-BR" sz="1800" dirty="0" smtClean="0">
                <a:latin typeface="Arial" pitchFamily="34" charset="0"/>
                <a:cs typeface="Arial" pitchFamily="34" charset="0"/>
              </a:rPr>
              <a:t/>
            </a:r>
            <a:br>
              <a:rPr lang="pt-BR" sz="1800" dirty="0" smtClean="0">
                <a:latin typeface="Arial" pitchFamily="34" charset="0"/>
                <a:cs typeface="Arial" pitchFamily="34" charset="0"/>
              </a:rPr>
            </a:br>
            <a:r>
              <a:rPr lang="pt-BR" sz="2200" dirty="0" smtClean="0">
                <a:latin typeface="Arial" pitchFamily="34" charset="0"/>
                <a:cs typeface="Arial" pitchFamily="34" charset="0"/>
              </a:rPr>
              <a:t>- </a:t>
            </a:r>
            <a:r>
              <a:rPr lang="pt-BR" sz="2200" dirty="0" smtClean="0">
                <a:solidFill>
                  <a:schemeClr val="tx1"/>
                </a:solidFill>
                <a:latin typeface="Arial" pitchFamily="34" charset="0"/>
                <a:cs typeface="Arial" pitchFamily="34" charset="0"/>
              </a:rPr>
              <a:t>Garantia de atendimento sistemático e continuado às </a:t>
            </a:r>
            <a:r>
              <a:rPr lang="pt-BR" sz="2200" dirty="0" err="1" smtClean="0">
                <a:solidFill>
                  <a:schemeClr val="tx1"/>
                </a:solidFill>
                <a:latin typeface="Arial" pitchFamily="34" charset="0"/>
                <a:cs typeface="Arial" pitchFamily="34" charset="0"/>
              </a:rPr>
              <a:t>familias</a:t>
            </a:r>
            <a:r>
              <a:rPr lang="pt-BR" sz="2200" dirty="0" smtClean="0">
                <a:solidFill>
                  <a:schemeClr val="tx1"/>
                </a:solidFill>
                <a:latin typeface="Arial" pitchFamily="34" charset="0"/>
                <a:cs typeface="Arial" pitchFamily="34" charset="0"/>
              </a:rPr>
              <a:t> nos CRAS e CREAS preferencialmente as famílias beneficiárias dos Programas de transferência de Renda</a:t>
            </a:r>
            <a:br>
              <a:rPr lang="pt-BR" sz="2200" dirty="0" smtClean="0">
                <a:solidFill>
                  <a:schemeClr val="tx1"/>
                </a:solidFill>
                <a:latin typeface="Arial" pitchFamily="34" charset="0"/>
                <a:cs typeface="Arial" pitchFamily="34" charset="0"/>
              </a:rPr>
            </a:br>
            <a:r>
              <a:rPr lang="pt-BR" sz="2200" dirty="0" smtClean="0">
                <a:solidFill>
                  <a:schemeClr val="tx1"/>
                </a:solidFill>
                <a:latin typeface="Arial" pitchFamily="34" charset="0"/>
                <a:cs typeface="Arial" pitchFamily="34" charset="0"/>
              </a:rPr>
              <a:t/>
            </a:r>
            <a:br>
              <a:rPr lang="pt-BR" sz="2200" dirty="0" smtClean="0">
                <a:solidFill>
                  <a:schemeClr val="tx1"/>
                </a:solidFill>
                <a:latin typeface="Arial" pitchFamily="34" charset="0"/>
                <a:cs typeface="Arial" pitchFamily="34" charset="0"/>
              </a:rPr>
            </a:br>
            <a:r>
              <a:rPr lang="pt-BR" sz="2200" dirty="0" smtClean="0">
                <a:solidFill>
                  <a:schemeClr val="tx1"/>
                </a:solidFill>
                <a:latin typeface="Arial" pitchFamily="34" charset="0"/>
                <a:cs typeface="Arial" pitchFamily="34" charset="0"/>
              </a:rPr>
              <a:t>- Efetivação do trabalho articulado a outras políticas setoriais de forma a garantir acesso a educação , saúde , cultura e outras políticas setoriais </a:t>
            </a:r>
            <a:br>
              <a:rPr lang="pt-BR" sz="2200" dirty="0" smtClean="0">
                <a:solidFill>
                  <a:schemeClr val="tx1"/>
                </a:solidFill>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 Financiamento da construção de CRAS e CREAS garantindo a esses equipamentos identidade visual favorecedora do acesso e condições adequadas de atendimento</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latin typeface="Arial" pitchFamily="34" charset="0"/>
                <a:cs typeface="Arial" pitchFamily="34" charset="0"/>
              </a:rPr>
              <a:t>- Encaminhamento de projetos de leis que garantam a qualificação do SUAS no Estado do Rio de Janeiro</a:t>
            </a:r>
            <a:br>
              <a:rPr lang="pt-BR" sz="2200" dirty="0" smtClean="0">
                <a:latin typeface="Arial" pitchFamily="34" charset="0"/>
                <a:cs typeface="Arial" pitchFamily="34" charset="0"/>
              </a:rPr>
            </a:br>
            <a:r>
              <a:rPr lang="pt-BR" sz="2200" dirty="0" smtClean="0">
                <a:latin typeface="Arial" pitchFamily="34" charset="0"/>
                <a:cs typeface="Arial" pitchFamily="34" charset="0"/>
              </a:rPr>
              <a:t/>
            </a:r>
            <a:br>
              <a:rPr lang="pt-BR" sz="2200" dirty="0" smtClean="0">
                <a:latin typeface="Arial" pitchFamily="34" charset="0"/>
                <a:cs typeface="Arial" pitchFamily="34" charset="0"/>
              </a:rPr>
            </a:br>
            <a:r>
              <a:rPr lang="pt-BR" sz="2200" dirty="0" smtClean="0">
                <a:solidFill>
                  <a:srgbClr val="00B050"/>
                </a:solidFill>
                <a:latin typeface="Arial" pitchFamily="34" charset="0"/>
                <a:cs typeface="Arial" pitchFamily="34" charset="0"/>
              </a:rPr>
              <a:t> </a:t>
            </a:r>
            <a:r>
              <a:rPr lang="pt-BR" sz="2200" dirty="0" smtClean="0">
                <a:latin typeface="Arial" pitchFamily="34" charset="0"/>
                <a:cs typeface="Arial" pitchFamily="34" charset="0"/>
              </a:rPr>
              <a:t>- Garantia no Estado do rio de Janeiro de piso salarial das categorias envolvidas na execução do SUAS</a:t>
            </a:r>
            <a:br>
              <a:rPr lang="pt-BR" sz="2200" dirty="0" smtClean="0">
                <a:latin typeface="Arial" pitchFamily="34" charset="0"/>
                <a:cs typeface="Arial" pitchFamily="34" charset="0"/>
              </a:rPr>
            </a:br>
            <a:r>
              <a:rPr lang="pt-BR" sz="1800" dirty="0" smtClean="0">
                <a:latin typeface="Arial" pitchFamily="34" charset="0"/>
                <a:cs typeface="Arial" pitchFamily="34" charset="0"/>
              </a:rPr>
              <a:t/>
            </a:r>
            <a:br>
              <a:rPr lang="pt-BR" sz="1800" dirty="0" smtClean="0">
                <a:latin typeface="Arial" pitchFamily="34" charset="0"/>
                <a:cs typeface="Arial" pitchFamily="34" charset="0"/>
              </a:rPr>
            </a:b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2200" dirty="0" smtClean="0">
                <a:solidFill>
                  <a:srgbClr val="00B050"/>
                </a:solidFill>
                <a:latin typeface="Arial" pitchFamily="34" charset="0"/>
                <a:cs typeface="Arial" pitchFamily="34" charset="0"/>
              </a:rPr>
              <a:t/>
            </a:r>
            <a:br>
              <a:rPr lang="pt-BR" sz="22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1400" dirty="0" smtClean="0">
                <a:solidFill>
                  <a:srgbClr val="00B050"/>
                </a:solidFill>
                <a:latin typeface="Arial" pitchFamily="34" charset="0"/>
                <a:cs typeface="Arial" pitchFamily="34" charset="0"/>
              </a:rPr>
              <a:t/>
            </a:r>
            <a:br>
              <a:rPr lang="pt-BR" sz="14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1400" dirty="0" smtClean="0">
                <a:solidFill>
                  <a:schemeClr val="tx1"/>
                </a:solidFill>
                <a:latin typeface="Arial" pitchFamily="34" charset="0"/>
                <a:cs typeface="Arial" pitchFamily="34" charset="0"/>
              </a:rPr>
              <a:t/>
            </a:r>
            <a:br>
              <a:rPr lang="pt-BR" sz="1400" dirty="0" smtClean="0">
                <a:solidFill>
                  <a:schemeClr val="tx1"/>
                </a:solidFill>
                <a:latin typeface="Arial" pitchFamily="34" charset="0"/>
                <a:cs typeface="Arial" pitchFamily="34" charset="0"/>
              </a:rPr>
            </a:b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Avanços: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chemeClr val="tx1"/>
                </a:solidFill>
                <a:latin typeface="Arial" pitchFamily="34" charset="0"/>
                <a:cs typeface="Arial" pitchFamily="34" charset="0"/>
              </a:rPr>
              <a:t>- </a:t>
            </a:r>
            <a:r>
              <a:rPr lang="pt-BR" sz="2200" dirty="0" smtClean="0">
                <a:solidFill>
                  <a:schemeClr val="tx1"/>
                </a:solidFill>
                <a:latin typeface="Arial" pitchFamily="34" charset="0"/>
                <a:cs typeface="Arial" pitchFamily="34" charset="0"/>
              </a:rPr>
              <a:t>I</a:t>
            </a:r>
            <a:r>
              <a:rPr lang="pt-BR" sz="2200" dirty="0" smtClean="0">
                <a:solidFill>
                  <a:schemeClr val="tx1"/>
                </a:solidFill>
              </a:rPr>
              <a:t>mplementação </a:t>
            </a:r>
            <a:r>
              <a:rPr lang="pt-BR" sz="2200" dirty="0" smtClean="0"/>
              <a:t>de Programa Nacional de Inclusão na Escola para todas as crianças, adolescentes e jovens deficientes identificadas nas famílias atendidas pelos serviços, programas, projetos e benefícios </a:t>
            </a:r>
            <a:r>
              <a:rPr lang="pt-BR" sz="2200" dirty="0" err="1" smtClean="0"/>
              <a:t>socioassistenciais</a:t>
            </a:r>
            <a:r>
              <a:rPr lang="pt-BR" sz="2200" dirty="0" smtClean="0"/>
              <a:t>.</a:t>
            </a:r>
            <a:br>
              <a:rPr lang="pt-BR" sz="2200" dirty="0" smtClean="0"/>
            </a:br>
            <a:r>
              <a:rPr lang="pt-BR" sz="2200" dirty="0" smtClean="0"/>
              <a:t/>
            </a:r>
            <a:br>
              <a:rPr lang="pt-BR" sz="2200" dirty="0" smtClean="0"/>
            </a:br>
            <a:r>
              <a:rPr lang="pt-BR" sz="2200" dirty="0" smtClean="0"/>
              <a:t>- Garantia do atendimento integral e especializado para as famílias e seus membros com registro de violência e negligência;</a:t>
            </a:r>
            <a:br>
              <a:rPr lang="pt-BR" sz="2200" dirty="0" smtClean="0"/>
            </a:br>
            <a:r>
              <a:rPr lang="pt-BR" sz="2200" dirty="0" smtClean="0"/>
              <a:t/>
            </a:r>
            <a:br>
              <a:rPr lang="pt-BR" sz="2200" dirty="0" smtClean="0"/>
            </a:br>
            <a:r>
              <a:rPr lang="pt-BR" sz="2200" dirty="0" smtClean="0"/>
              <a:t>- PRONATEC Parceria com as secretarias de trabalho e educação na execução do </a:t>
            </a:r>
            <a:r>
              <a:rPr lang="pt-BR" sz="2200" dirty="0" err="1" smtClean="0"/>
              <a:t>Pronatec</a:t>
            </a:r>
            <a:r>
              <a:rPr lang="pt-BR" sz="2200" dirty="0" smtClean="0"/>
              <a:t> para qualificação inclusive de categorias integrantes do SUAS( </a:t>
            </a:r>
            <a:r>
              <a:rPr lang="pt-BR" sz="2200" dirty="0" err="1" smtClean="0"/>
              <a:t>cuidadores</a:t>
            </a:r>
            <a:r>
              <a:rPr lang="pt-BR" sz="2200" dirty="0" smtClean="0"/>
              <a:t> de idosos, educadores sociais </a:t>
            </a:r>
            <a:r>
              <a:rPr lang="pt-BR" sz="2200" dirty="0" err="1" smtClean="0"/>
              <a:t>etc</a:t>
            </a:r>
            <a:r>
              <a:rPr lang="pt-BR" sz="2200" dirty="0" smtClean="0"/>
              <a:t>)</a:t>
            </a:r>
            <a:br>
              <a:rPr lang="pt-BR" sz="2200" dirty="0" smtClean="0"/>
            </a:br>
            <a:r>
              <a:rPr lang="pt-BR" sz="2200" dirty="0" smtClean="0"/>
              <a:t/>
            </a:r>
            <a:br>
              <a:rPr lang="pt-BR" sz="2200" dirty="0" smtClean="0"/>
            </a:br>
            <a:r>
              <a:rPr lang="pt-BR" sz="2200" dirty="0" smtClean="0"/>
              <a:t>-  Elaboração de uma Política Nacional de Atenção às Pessoas em Situação de Dependência </a:t>
            </a:r>
            <a:r>
              <a:rPr lang="pt-BR" sz="2200" dirty="0" err="1" smtClean="0"/>
              <a:t>Quimica</a:t>
            </a:r>
            <a:r>
              <a:rPr lang="pt-BR" sz="2200" dirty="0" smtClean="0"/>
              <a:t/>
            </a:r>
            <a:br>
              <a:rPr lang="pt-BR" sz="2200" dirty="0" smtClean="0"/>
            </a:br>
            <a:r>
              <a:rPr lang="pt-BR" sz="2200" dirty="0" smtClean="0"/>
              <a:t/>
            </a:r>
            <a:br>
              <a:rPr lang="pt-BR" sz="2200" dirty="0" smtClean="0"/>
            </a:br>
            <a:r>
              <a:rPr lang="pt-BR" sz="2200" dirty="0" smtClean="0"/>
              <a:t> </a:t>
            </a:r>
            <a:r>
              <a:rPr lang="pt-BR" sz="2000" dirty="0" smtClean="0"/>
              <a:t/>
            </a:r>
            <a:br>
              <a:rPr lang="pt-BR" sz="2000" dirty="0" smtClean="0"/>
            </a:br>
            <a:r>
              <a:rPr lang="pt-BR" sz="2000" dirty="0" smtClean="0"/>
              <a:t> </a:t>
            </a:r>
            <a:br>
              <a:rPr lang="pt-BR" sz="2000" dirty="0" smtClean="0"/>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solidFill>
                  <a:srgbClr val="00B050"/>
                </a:solidFill>
                <a:latin typeface="Arial" pitchFamily="34" charset="0"/>
                <a:cs typeface="Arial" pitchFamily="34" charset="0"/>
              </a:rPr>
              <a:t/>
            </a:r>
            <a:br>
              <a:rPr lang="pt-BR" sz="2000" dirty="0" smtClean="0">
                <a:solidFill>
                  <a:srgbClr val="00B050"/>
                </a:solidFill>
                <a:latin typeface="Arial" pitchFamily="34" charset="0"/>
                <a:cs typeface="Arial" pitchFamily="34" charset="0"/>
              </a:rPr>
            </a:br>
            <a:r>
              <a:rPr lang="pt-BR" sz="2000" dirty="0" smtClean="0">
                <a:latin typeface="Arial" pitchFamily="34" charset="0"/>
                <a:cs typeface="Arial" pitchFamily="34" charset="0"/>
              </a:rPr>
              <a:t/>
            </a:r>
            <a:br>
              <a:rPr lang="pt-BR" sz="2000" dirty="0" smtClean="0">
                <a:latin typeface="Arial" pitchFamily="34" charset="0"/>
                <a:cs typeface="Arial" pitchFamily="34" charset="0"/>
              </a:rPr>
            </a:br>
            <a:r>
              <a:rPr lang="pt-BR" sz="1600" dirty="0" smtClean="0">
                <a:latin typeface="Arial" pitchFamily="34" charset="0"/>
                <a:cs typeface="Arial" pitchFamily="34" charset="0"/>
              </a:rPr>
              <a:t/>
            </a:r>
            <a:br>
              <a:rPr lang="pt-BR" sz="1600" dirty="0" smtClean="0">
                <a:latin typeface="Arial" pitchFamily="34" charset="0"/>
                <a:cs typeface="Arial" pitchFamily="34" charset="0"/>
              </a:rPr>
            </a:b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6858000"/>
          </a:xfrm>
          <a:solidFill>
            <a:schemeClr val="bg1"/>
          </a:solidFill>
          <a:ln w="76200"/>
        </p:spPr>
        <p:style>
          <a:lnRef idx="1">
            <a:schemeClr val="accent3"/>
          </a:lnRef>
          <a:fillRef idx="2">
            <a:schemeClr val="accent3"/>
          </a:fillRef>
          <a:effectRef idx="1">
            <a:schemeClr val="accent3"/>
          </a:effectRef>
          <a:fontRef idx="minor">
            <a:schemeClr val="dk1"/>
          </a:fontRef>
        </p:style>
        <p:txBody>
          <a:bodyPr>
            <a:noAutofit/>
          </a:bodyPr>
          <a:lstStyle/>
          <a:p>
            <a:pPr algn="l"/>
            <a:r>
              <a:rPr lang="pt-BR" sz="2400" dirty="0" smtClean="0">
                <a:solidFill>
                  <a:srgbClr val="00B050"/>
                </a:solidFill>
                <a:latin typeface="Arial" pitchFamily="34" charset="0"/>
                <a:cs typeface="Arial" pitchFamily="34" charset="0"/>
              </a:rPr>
              <a:t> </a:t>
            </a:r>
            <a:r>
              <a:rPr lang="pt-BR" sz="1600" dirty="0" smtClean="0">
                <a:solidFill>
                  <a:srgbClr val="00B050"/>
                </a:solidFill>
                <a:latin typeface="Arial" pitchFamily="34" charset="0"/>
                <a:cs typeface="Arial" pitchFamily="34" charset="0"/>
              </a:rPr>
              <a:t>O SUAS é o sistema público que organiza e dá materialidade a Política de Assistência nos territórios.</a:t>
            </a:r>
            <a:br>
              <a:rPr lang="pt-BR" sz="1600" dirty="0" smtClean="0">
                <a:solidFill>
                  <a:srgbClr val="00B050"/>
                </a:solidFill>
                <a:latin typeface="Arial" pitchFamily="34" charset="0"/>
                <a:cs typeface="Arial" pitchFamily="34" charset="0"/>
              </a:rPr>
            </a:br>
            <a:r>
              <a:rPr lang="pt-BR" sz="1600" dirty="0" smtClean="0">
                <a:solidFill>
                  <a:srgbClr val="00B050"/>
                </a:solidFill>
                <a:latin typeface="Arial" pitchFamily="34" charset="0"/>
                <a:cs typeface="Arial" pitchFamily="34" charset="0"/>
              </a:rPr>
              <a:t>Desafios:</a:t>
            </a:r>
            <a:br>
              <a:rPr lang="pt-BR" sz="1600" dirty="0" smtClean="0">
                <a:solidFill>
                  <a:srgbClr val="00B050"/>
                </a:solidFill>
                <a:latin typeface="Arial" pitchFamily="34" charset="0"/>
                <a:cs typeface="Arial" pitchFamily="34" charset="0"/>
              </a:rPr>
            </a:br>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600" dirty="0" smtClean="0"/>
              <a:t> - </a:t>
            </a:r>
            <a:r>
              <a:rPr lang="pt-BR" sz="2000" dirty="0" smtClean="0">
                <a:solidFill>
                  <a:schemeClr val="tx1"/>
                </a:solidFill>
              </a:rPr>
              <a:t>Ampliação de esforços de capacitação das equipes do SUAS, com expansão do Capacita SUAS,disponibilizando cursos específicos para os gestores, trabalhadores e conselheiros; cursos técnicos para Orientadores Sociais, Educadores Sociais, </a:t>
            </a:r>
            <a:r>
              <a:rPr lang="pt-BR" sz="2000" dirty="0" err="1" smtClean="0">
                <a:solidFill>
                  <a:schemeClr val="tx1"/>
                </a:solidFill>
              </a:rPr>
              <a:t>Cuidadores</a:t>
            </a:r>
            <a:r>
              <a:rPr lang="pt-BR" sz="2000" dirty="0" smtClean="0">
                <a:solidFill>
                  <a:schemeClr val="tx1"/>
                </a:solidFill>
              </a:rPr>
              <a:t> Sociais e </a:t>
            </a:r>
            <a:r>
              <a:rPr lang="pt-BR" sz="2000" dirty="0" err="1" smtClean="0">
                <a:solidFill>
                  <a:schemeClr val="tx1"/>
                </a:solidFill>
              </a:rPr>
              <a:t>Cadastradores</a:t>
            </a:r>
            <a:r>
              <a:rPr lang="pt-BR" sz="2000" dirty="0" smtClean="0">
                <a:solidFill>
                  <a:schemeClr val="tx1"/>
                </a:solidFill>
              </a:rPr>
              <a:t>; </a:t>
            </a:r>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600" dirty="0" smtClean="0">
                <a:solidFill>
                  <a:srgbClr val="00B050"/>
                </a:solidFill>
                <a:latin typeface="Arial" pitchFamily="34" charset="0"/>
                <a:cs typeface="Arial" pitchFamily="34" charset="0"/>
              </a:rPr>
              <a:t/>
            </a:r>
            <a:br>
              <a:rPr lang="pt-BR" sz="1600" dirty="0" smtClean="0">
                <a:solidFill>
                  <a:srgbClr val="00B050"/>
                </a:solidFill>
                <a:latin typeface="Arial" pitchFamily="34" charset="0"/>
                <a:cs typeface="Arial" pitchFamily="34" charset="0"/>
              </a:rPr>
            </a:br>
            <a:r>
              <a:rPr lang="pt-BR" sz="1600" dirty="0" smtClean="0">
                <a:solidFill>
                  <a:schemeClr val="tx1"/>
                </a:solidFill>
                <a:latin typeface="Arial" pitchFamily="34" charset="0"/>
                <a:cs typeface="Arial" pitchFamily="34" charset="0"/>
              </a:rPr>
              <a:t/>
            </a:r>
            <a:br>
              <a:rPr lang="pt-BR" sz="1600" dirty="0" smtClean="0">
                <a:solidFill>
                  <a:schemeClr val="tx1"/>
                </a:solidFill>
                <a:latin typeface="Arial" pitchFamily="34" charset="0"/>
                <a:cs typeface="Arial" pitchFamily="34" charset="0"/>
              </a:rPr>
            </a:br>
            <a:r>
              <a:rPr lang="pt-BR" sz="2000" dirty="0" smtClean="0">
                <a:solidFill>
                  <a:schemeClr val="tx1"/>
                </a:solidFill>
                <a:latin typeface="Arial" pitchFamily="34" charset="0"/>
                <a:cs typeface="Arial" pitchFamily="34" charset="0"/>
              </a:rPr>
              <a:t>-  Implantação dos serviços regionais de alta complexidade e regionalização dos serviços de alta complexidade executados por organizações da sociedade civil e financiados pelo poder público</a:t>
            </a:r>
            <a:r>
              <a:rPr lang="pt-BR" sz="2000" dirty="0" smtClean="0">
                <a:latin typeface="Arial" pitchFamily="34" charset="0"/>
                <a:cs typeface="Arial" pitchFamily="34" charset="0"/>
              </a:rPr>
              <a:t/>
            </a:r>
            <a:br>
              <a:rPr lang="pt-BR" sz="2000" dirty="0" smtClean="0">
                <a:latin typeface="Arial" pitchFamily="34" charset="0"/>
                <a:cs typeface="Arial" pitchFamily="34" charset="0"/>
              </a:rPr>
            </a:br>
            <a:r>
              <a:rPr lang="pt-BR" sz="2000" dirty="0" smtClean="0">
                <a:solidFill>
                  <a:schemeClr val="tx1"/>
                </a:solidFill>
              </a:rPr>
              <a:t/>
            </a:r>
            <a:br>
              <a:rPr lang="pt-BR" sz="2000" dirty="0" smtClean="0">
                <a:solidFill>
                  <a:schemeClr val="tx1"/>
                </a:solidFill>
              </a:rPr>
            </a:br>
            <a:r>
              <a:rPr lang="pt-BR" sz="2000" dirty="0" smtClean="0">
                <a:solidFill>
                  <a:schemeClr val="tx1"/>
                </a:solidFill>
              </a:rPr>
              <a:t>- Regulamentação da Política Estadual para pop em situação de rua</a:t>
            </a:r>
            <a:br>
              <a:rPr lang="pt-BR" sz="2000" dirty="0" smtClean="0">
                <a:solidFill>
                  <a:schemeClr val="tx1"/>
                </a:solidFill>
              </a:rPr>
            </a:br>
            <a:r>
              <a:rPr lang="pt-BR" sz="2000" dirty="0" smtClean="0">
                <a:solidFill>
                  <a:schemeClr val="tx1"/>
                </a:solidFill>
              </a:rPr>
              <a:t/>
            </a:r>
            <a:br>
              <a:rPr lang="pt-BR" sz="2000" dirty="0" smtClean="0">
                <a:solidFill>
                  <a:schemeClr val="tx1"/>
                </a:solidFill>
              </a:rPr>
            </a:br>
            <a:r>
              <a:rPr lang="pt-BR" sz="2000" dirty="0" smtClean="0">
                <a:solidFill>
                  <a:schemeClr val="tx1"/>
                </a:solidFill>
              </a:rPr>
              <a:t>- Concurso publico para os trabalhadores do SUAS</a:t>
            </a:r>
            <a:br>
              <a:rPr lang="pt-BR" sz="2000" dirty="0" smtClean="0">
                <a:solidFill>
                  <a:schemeClr val="tx1"/>
                </a:solidFill>
              </a:rPr>
            </a:br>
            <a:endParaRPr lang="pt-BR" sz="20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46</Words>
  <Application>Microsoft Office PowerPoint</Application>
  <PresentationFormat>Apresentação na tela (4:3)</PresentationFormat>
  <Paragraphs>11</Paragraphs>
  <Slides>11</Slides>
  <Notes>0</Notes>
  <HiddenSlides>0</HiddenSlides>
  <MMClips>0</MMClips>
  <ScaleCrop>false</ScaleCrop>
  <HeadingPairs>
    <vt:vector size="4" baseType="variant">
      <vt:variant>
        <vt:lpstr>Tema</vt:lpstr>
      </vt:variant>
      <vt:variant>
        <vt:i4>1</vt:i4>
      </vt:variant>
      <vt:variant>
        <vt:lpstr>Títulos de slides</vt:lpstr>
      </vt:variant>
      <vt:variant>
        <vt:i4>11</vt:i4>
      </vt:variant>
    </vt:vector>
  </HeadingPairs>
  <TitlesOfParts>
    <vt:vector size="12" baseType="lpstr">
      <vt:lpstr>Tema do Office</vt:lpstr>
      <vt:lpstr>Assistência Social Avanços e Desafios na implantação do SUAS</vt:lpstr>
      <vt:lpstr>        Assistência Social Avanços e Desafios na implantação do             SUAS  -  A Política Pública de Assistência Social é parte da Seguridade Social, tendo por função ofertar proteção social não contributiva para indivíduos em situação de vulnerabilidade e risco social, por meio de prestação de serviços próprios e /ou articulados de outras políticas setoriais e de garantia de renda.    -  A partir de 2004, a Assistência Social passou a ter materialidade com a construção nacional e federativa do SUAS (Sistema Único de Assistência Social) deliberado em 2003 na IV Conferência Nacional de Assistência Social, e introduzido na LOAS pela Lei 12.435/2011.          </vt:lpstr>
      <vt:lpstr>                                    O SUAS é o sistema público que organiza e dá materialidade a Política de Assistência nos territórios. Avanços:  -  Superação da gestão conservadora da Assistência Social, promovendo o reordenamento  de práticas históricas, com enfoque assistencialista e clientelista, e estabelecendo maior integração com as políticas de educação, saúde, trabalho, e outras   - Fortalecimento do caráter federativo da política com participação dos entes federados no cofinanciamento e no protagonismo dos municípios na execução da política  - CapacitaSUAS para qualificação dos trabalhadores dos entes federativos   - Incentivo de aprimoramento da gestão aos municípios, Distrito Federal e Estados  - Fortalecimento das instâncias de pactuação Interfederativas e de participação e controle social, como a CIT, CIBs , Conselhos  e Conferências;                                </vt:lpstr>
      <vt:lpstr>               O SUAS é o sistema público que organiza e dá materialidade a Política de Assistência nos territórios. Avanços:   - Adoção de normativas e orientações técnicas que conferem sustentabilidade no arcabouço legal e qualidade nas ofertas,    - Responsabilidade do Estado no Financiamento, na organização e na execução da política, assegurado pela efetiva responsabilidade estatal   - Definição diferenciada e complementar do papel dos entes federados   -  Ampliação dos recursos orçamentários ( 600% federal) (100% estadual)  - Tipificação dos serviços   - Ampliação do Programa de Transferência de Renda – PBF           </vt:lpstr>
      <vt:lpstr>     O SUAS é o sistema público que organiza e dá materialidade a Política de Assistência nos territórios. Avanços:  - Autorização em Lei (art. 6º E – Lei 12.435/2011) de utilização do financiamento federal para a contratação via concurso público, de profissionais para operarem o SUAS, sobretudo, nos municípios     - Consolidação em todo o território brasileiro da Política Pública de Assistência Social no âmbito da Seguridade Social e promoção da efetiva integração das 16 mil entidades e organizações de Assistência Social e seus trabalhadores ao sistema público da assistência social. (alteração da LOAS e da Lei da certificação de entidades beneficentes e Marco Legal)        </vt:lpstr>
      <vt:lpstr>O SUAS é o sistema público que organiza e dá materialidade a Política de Assistência nos territórios. Avanços:               O SUAS é o sistema público que organiza e dá materialidade a Política de Assistência nos territórios. Desafios:  -  Regulamentação do SUAS para o Estado do Rio de Janeiro   - Ampliação do orçamento da Assistência Social   - Lei de regulamentação do repasse de recursos financeiros do Fundo Estadual de Assistência Social para os Fundos municipais de Assistência Social   - Reestruturação das secretarias de estado e municipais de assistência social tendo como referência a NOB- RH garantindo estrutura compatível com as diretrizes do SUAS que não pode prescindir das superintendências de Gestão do SUAS, Proteção Social Básica, Proteção Social Especial de Média complexidade, Proteção Social Especial de Alta complexidade, de gestão de benefício e de programas de transferência de renda, de segurança alimentar, de Capacitação e gestão do trabalho e de vigilância Socioassistencial.                     -</vt:lpstr>
      <vt:lpstr>           O SUAS é o sistema público que organiza e dá materialidade a Política de Assistência nos territórios. Desafios:    - Garantia de atendimento sistemático e continuado às familias nos CRAS e CREAS preferencialmente as famílias beneficiárias dos Programas de transferência de Renda  - Efetivação do trabalho articulado a outras políticas setoriais de forma a garantir acesso a educação , saúde , cultura e outras políticas setoriais    - Financiamento da construção de CRAS e CREAS garantindo a esses equipamentos identidade visual favorecedora do acesso e condições adequadas de atendimento  - Encaminhamento de projetos de leis que garantam a qualificação do SUAS no Estado do Rio de Janeiro   - Garantia no Estado do rio de Janeiro de piso salarial das categorias envolvidas na execução do SUAS             </vt:lpstr>
      <vt:lpstr>                  O SUAS é o sistema público que organiza e dá materialidade a Política de Assistência nos territórios. Avanços:    - Implementação de Programa Nacional de Inclusão na Escola para todas as crianças, adolescentes e jovens deficientes identificadas nas famílias atendidas pelos serviços, programas, projetos e benefícios socioassistenciais.  - Garantia do atendimento integral e especializado para as famílias e seus membros com registro de violência e negligência;  - PRONATEC Parceria com as secretarias de trabalho e educação na execução do Pronatec para qualificação inclusive de categorias integrantes do SUAS( cuidadores de idosos, educadores sociais etc)  -  Elaboração de uma Política Nacional de Atenção às Pessoas em Situação de Dependência Quimica                    </vt:lpstr>
      <vt:lpstr> O SUAS é o sistema público que organiza e dá materialidade a Política de Assistência nos territórios. Desafios:     - Ampliação de esforços de capacitação das equipes do SUAS, com expansão do Capacita SUAS,disponibilizando cursos específicos para os gestores, trabalhadores e conselheiros; cursos técnicos para Orientadores Sociais, Educadores Sociais, Cuidadores Sociais e Cadastradores;    -  Implantação dos serviços regionais de alta complexidade e regionalização dos serviços de alta complexidade executados por organizações da sociedade civil e financiados pelo poder público  - Regulamentação da Política Estadual para pop em situação de rua  - Concurso publico para os trabalhadores do SUAS </vt:lpstr>
      <vt:lpstr>       O SUAS é o sistema público que organiza e dá materialidade a Política de Assistência nos territórios. Desafios:    - Reordenamento de CRAS, CREAS e Centros POP:  - Definição do número de famílias de referência, equipe técnica disponível, Acesso dos usuários   Gestão da  Rede:  - Trabalho em rede  - Articulação, Integração e Complementaridade           </vt:lpstr>
      <vt:lpstr>          Nelma de Azeredo Assessora Parlamentar  email: nelma.socialrj@gmail.com Tel: 996537808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Assistência Social Avanços e Desafios na implantação do SUAS</dc:title>
  <dc:creator>fran</dc:creator>
  <cp:lastModifiedBy>fran</cp:lastModifiedBy>
  <cp:revision>39</cp:revision>
  <dcterms:created xsi:type="dcterms:W3CDTF">2014-08-18T16:29:53Z</dcterms:created>
  <dcterms:modified xsi:type="dcterms:W3CDTF">2014-08-25T01:20:53Z</dcterms:modified>
</cp:coreProperties>
</file>