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60" r:id="rId2"/>
    <p:sldMasterId id="2147483965" r:id="rId3"/>
    <p:sldMasterId id="2147483970" r:id="rId4"/>
    <p:sldMasterId id="2147483975" r:id="rId5"/>
  </p:sldMasterIdLst>
  <p:notesMasterIdLst>
    <p:notesMasterId r:id="rId33"/>
  </p:notesMasterIdLst>
  <p:sldIdLst>
    <p:sldId id="257" r:id="rId6"/>
    <p:sldId id="256" r:id="rId7"/>
    <p:sldId id="277" r:id="rId8"/>
    <p:sldId id="278" r:id="rId9"/>
    <p:sldId id="260" r:id="rId10"/>
    <p:sldId id="261" r:id="rId11"/>
    <p:sldId id="259" r:id="rId12"/>
    <p:sldId id="262" r:id="rId13"/>
    <p:sldId id="279" r:id="rId14"/>
    <p:sldId id="258" r:id="rId15"/>
    <p:sldId id="264" r:id="rId16"/>
    <p:sldId id="265" r:id="rId17"/>
    <p:sldId id="287" r:id="rId18"/>
    <p:sldId id="267" r:id="rId19"/>
    <p:sldId id="268" r:id="rId20"/>
    <p:sldId id="275" r:id="rId21"/>
    <p:sldId id="271" r:id="rId22"/>
    <p:sldId id="273" r:id="rId23"/>
    <p:sldId id="274" r:id="rId24"/>
    <p:sldId id="276" r:id="rId25"/>
    <p:sldId id="266" r:id="rId26"/>
    <p:sldId id="280" r:id="rId27"/>
    <p:sldId id="281" r:id="rId28"/>
    <p:sldId id="282" r:id="rId29"/>
    <p:sldId id="283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789D9-2F95-410E-988E-2B7D53E0A34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02AC3F-435E-4C2F-A8CA-C8ECEB076550}">
      <dgm:prSet phldrT="[Texto]" custT="1"/>
      <dgm:spPr/>
      <dgm:t>
        <a:bodyPr/>
        <a:lstStyle/>
        <a:p>
          <a:r>
            <a:rPr lang="pt-BR" sz="3200" dirty="0" smtClean="0">
              <a:solidFill>
                <a:schemeClr val="tx1"/>
              </a:solidFill>
            </a:rPr>
            <a:t>Desafios:</a:t>
          </a:r>
          <a:endParaRPr lang="pt-BR" sz="3200" dirty="0">
            <a:solidFill>
              <a:schemeClr val="tx1"/>
            </a:solidFill>
          </a:endParaRPr>
        </a:p>
      </dgm:t>
    </dgm:pt>
    <dgm:pt modelId="{41519E0F-E807-433B-BB6E-209132A467C1}" type="parTrans" cxnId="{B900D686-35F0-497E-A402-A060B17A2838}">
      <dgm:prSet/>
      <dgm:spPr/>
      <dgm:t>
        <a:bodyPr/>
        <a:lstStyle/>
        <a:p>
          <a:endParaRPr lang="pt-BR"/>
        </a:p>
      </dgm:t>
    </dgm:pt>
    <dgm:pt modelId="{63A3BA41-A45E-4F63-84F7-E6E535F33F85}" type="sibTrans" cxnId="{B900D686-35F0-497E-A402-A060B17A2838}">
      <dgm:prSet/>
      <dgm:spPr/>
      <dgm:t>
        <a:bodyPr/>
        <a:lstStyle/>
        <a:p>
          <a:endParaRPr lang="pt-BR"/>
        </a:p>
      </dgm:t>
    </dgm:pt>
    <dgm:pt modelId="{2B90DA5B-AADD-4F50-B756-BAA2D677AA7C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O papel da universidade: graduação, pós-graduação - </a:t>
          </a:r>
          <a:r>
            <a:rPr lang="pt-BR" sz="2000" dirty="0" err="1" smtClean="0">
              <a:solidFill>
                <a:schemeClr val="tx1"/>
              </a:solidFill>
            </a:rPr>
            <a:t>Capacitasuas</a:t>
          </a:r>
          <a:endParaRPr lang="pt-BR" sz="2000" dirty="0">
            <a:solidFill>
              <a:schemeClr val="tx1"/>
            </a:solidFill>
          </a:endParaRPr>
        </a:p>
      </dgm:t>
    </dgm:pt>
    <dgm:pt modelId="{AC12B253-E3AA-4696-AA46-D2C09B94C691}" type="parTrans" cxnId="{0ADFE180-9A2B-4FD6-BAC2-29F3F232725C}">
      <dgm:prSet/>
      <dgm:spPr/>
      <dgm:t>
        <a:bodyPr/>
        <a:lstStyle/>
        <a:p>
          <a:endParaRPr lang="pt-BR"/>
        </a:p>
      </dgm:t>
    </dgm:pt>
    <dgm:pt modelId="{9F868C26-8DF5-4B98-B014-A7C960C3B8CF}" type="sibTrans" cxnId="{0ADFE180-9A2B-4FD6-BAC2-29F3F232725C}">
      <dgm:prSet/>
      <dgm:spPr/>
      <dgm:t>
        <a:bodyPr/>
        <a:lstStyle/>
        <a:p>
          <a:endParaRPr lang="pt-BR"/>
        </a:p>
      </dgm:t>
    </dgm:pt>
    <dgm:pt modelId="{91AA5F94-96F7-4640-AE08-AE4660711AC3}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Tornar a assistência social reivindicável pela população</a:t>
          </a:r>
          <a:endParaRPr lang="pt-BR" dirty="0">
            <a:solidFill>
              <a:schemeClr val="tx1"/>
            </a:solidFill>
          </a:endParaRPr>
        </a:p>
      </dgm:t>
    </dgm:pt>
    <dgm:pt modelId="{26A58696-55CF-4313-B051-2A0A6C099A67}" type="parTrans" cxnId="{6ACD1FB7-E0F6-4103-AFC7-E5E0D3D42B5D}">
      <dgm:prSet/>
      <dgm:spPr/>
      <dgm:t>
        <a:bodyPr/>
        <a:lstStyle/>
        <a:p>
          <a:endParaRPr lang="pt-BR"/>
        </a:p>
      </dgm:t>
    </dgm:pt>
    <dgm:pt modelId="{CDC7A45A-F44E-4D97-BAA0-B2BF1E0A8F64}" type="sibTrans" cxnId="{6ACD1FB7-E0F6-4103-AFC7-E5E0D3D42B5D}">
      <dgm:prSet/>
      <dgm:spPr/>
      <dgm:t>
        <a:bodyPr/>
        <a:lstStyle/>
        <a:p>
          <a:endParaRPr lang="pt-BR"/>
        </a:p>
      </dgm:t>
    </dgm:pt>
    <dgm:pt modelId="{7F84899F-B2DD-413C-B19B-890DB4A2CC47}">
      <dgm:prSet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Melhorar a qualidade dos serviços (acesso e atendimento)</a:t>
          </a:r>
          <a:endParaRPr lang="pt-BR" sz="1800" dirty="0">
            <a:solidFill>
              <a:schemeClr val="tx1"/>
            </a:solidFill>
          </a:endParaRPr>
        </a:p>
      </dgm:t>
    </dgm:pt>
    <dgm:pt modelId="{E224DC88-5B2D-4C22-B1DA-85B6DFBC065D}" type="parTrans" cxnId="{8751E84F-6583-4188-AE77-2E8BB5EDB6E7}">
      <dgm:prSet/>
      <dgm:spPr/>
      <dgm:t>
        <a:bodyPr/>
        <a:lstStyle/>
        <a:p>
          <a:endParaRPr lang="pt-BR"/>
        </a:p>
      </dgm:t>
    </dgm:pt>
    <dgm:pt modelId="{94DD74B2-12BC-49CA-B75D-CCD3BC674F02}" type="sibTrans" cxnId="{8751E84F-6583-4188-AE77-2E8BB5EDB6E7}">
      <dgm:prSet/>
      <dgm:spPr/>
      <dgm:t>
        <a:bodyPr/>
        <a:lstStyle/>
        <a:p>
          <a:endParaRPr lang="pt-BR"/>
        </a:p>
      </dgm:t>
    </dgm:pt>
    <dgm:pt modelId="{8886BA3B-364F-4622-951D-B085D5A06165}">
      <dgm:prSet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Recursos Humanos</a:t>
          </a:r>
          <a:endParaRPr lang="pt-BR" sz="2000" dirty="0">
            <a:solidFill>
              <a:schemeClr val="tx1"/>
            </a:solidFill>
          </a:endParaRPr>
        </a:p>
      </dgm:t>
    </dgm:pt>
    <dgm:pt modelId="{F38476E6-88E9-46EC-A4F3-F5E1BCA99665}" type="parTrans" cxnId="{8DEDD75B-C11A-476F-8382-2D02645DA7A1}">
      <dgm:prSet/>
      <dgm:spPr/>
      <dgm:t>
        <a:bodyPr/>
        <a:lstStyle/>
        <a:p>
          <a:endParaRPr lang="pt-BR"/>
        </a:p>
      </dgm:t>
    </dgm:pt>
    <dgm:pt modelId="{A20AEE65-B259-46CA-9441-74E4FA850F41}" type="sibTrans" cxnId="{8DEDD75B-C11A-476F-8382-2D02645DA7A1}">
      <dgm:prSet/>
      <dgm:spPr/>
      <dgm:t>
        <a:bodyPr/>
        <a:lstStyle/>
        <a:p>
          <a:endParaRPr lang="pt-BR"/>
        </a:p>
      </dgm:t>
    </dgm:pt>
    <dgm:pt modelId="{2CE8F430-B611-4F5B-B8CB-B3C3142DAEED}">
      <dgm:prSet/>
      <dgm:spPr/>
      <dgm:t>
        <a:bodyPr/>
        <a:lstStyle/>
        <a:p>
          <a:endParaRPr lang="pt-BR"/>
        </a:p>
      </dgm:t>
    </dgm:pt>
    <dgm:pt modelId="{7729CBC3-EAF7-4C0E-B41D-D5A5266E0AA2}" type="parTrans" cxnId="{F87624FF-2E83-4187-B518-436683D5513D}">
      <dgm:prSet/>
      <dgm:spPr/>
      <dgm:t>
        <a:bodyPr/>
        <a:lstStyle/>
        <a:p>
          <a:endParaRPr lang="pt-BR"/>
        </a:p>
      </dgm:t>
    </dgm:pt>
    <dgm:pt modelId="{EF9AA403-45F8-4A4C-80C6-C53AB83D8C69}" type="sibTrans" cxnId="{F87624FF-2E83-4187-B518-436683D5513D}">
      <dgm:prSet/>
      <dgm:spPr/>
      <dgm:t>
        <a:bodyPr/>
        <a:lstStyle/>
        <a:p>
          <a:endParaRPr lang="pt-BR"/>
        </a:p>
      </dgm:t>
    </dgm:pt>
    <dgm:pt modelId="{085312AA-ACB0-4B7A-9D54-45D1FF4EC23C}">
      <dgm:prSet/>
      <dgm:spPr/>
      <dgm:t>
        <a:bodyPr/>
        <a:lstStyle/>
        <a:p>
          <a:endParaRPr lang="pt-BR"/>
        </a:p>
      </dgm:t>
    </dgm:pt>
    <dgm:pt modelId="{E767D6E9-8985-445F-A0CA-0D66E4670C44}" type="parTrans" cxnId="{F23EC023-D891-411F-A195-F031A591799F}">
      <dgm:prSet/>
      <dgm:spPr/>
      <dgm:t>
        <a:bodyPr/>
        <a:lstStyle/>
        <a:p>
          <a:endParaRPr lang="pt-BR"/>
        </a:p>
      </dgm:t>
    </dgm:pt>
    <dgm:pt modelId="{B707A77C-9CF2-4F12-8558-197C1016A510}" type="sibTrans" cxnId="{F23EC023-D891-411F-A195-F031A591799F}">
      <dgm:prSet/>
      <dgm:spPr/>
      <dgm:t>
        <a:bodyPr/>
        <a:lstStyle/>
        <a:p>
          <a:endParaRPr lang="pt-BR"/>
        </a:p>
      </dgm:t>
    </dgm:pt>
    <dgm:pt modelId="{4499B7AD-089A-4C7A-A889-336BA75BC483}" type="pres">
      <dgm:prSet presAssocID="{76A789D9-2F95-410E-988E-2B7D53E0A3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49E566-9B4E-4B33-9103-0507090C2E5C}" type="pres">
      <dgm:prSet presAssocID="{76A789D9-2F95-410E-988E-2B7D53E0A345}" presName="dummyMaxCanvas" presStyleCnt="0">
        <dgm:presLayoutVars/>
      </dgm:prSet>
      <dgm:spPr/>
    </dgm:pt>
    <dgm:pt modelId="{A94E8897-3FE6-41BC-B80F-DF988A33C48A}" type="pres">
      <dgm:prSet presAssocID="{76A789D9-2F95-410E-988E-2B7D53E0A34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DA0163-3410-402D-9BD1-B446CC50DE97}" type="pres">
      <dgm:prSet presAssocID="{76A789D9-2F95-410E-988E-2B7D53E0A34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22E05A-4D6F-4DDE-A0DD-BE4CF956C012}" type="pres">
      <dgm:prSet presAssocID="{76A789D9-2F95-410E-988E-2B7D53E0A34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E977CE-2FD9-4285-9499-A6EDF689AF72}" type="pres">
      <dgm:prSet presAssocID="{76A789D9-2F95-410E-988E-2B7D53E0A34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B757D4-CD9F-472B-A894-43FCFCCF5D38}" type="pres">
      <dgm:prSet presAssocID="{76A789D9-2F95-410E-988E-2B7D53E0A345}" presName="FiveNodes_5" presStyleLbl="node1" presStyleIdx="4" presStyleCnt="5" custScaleX="102060" custScaleY="1153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E001FE-7B86-4FF1-BE5E-84C59A44CF9C}" type="pres">
      <dgm:prSet presAssocID="{76A789D9-2F95-410E-988E-2B7D53E0A34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45DF0C-2C1C-49DF-8022-40DD0068F83C}" type="pres">
      <dgm:prSet presAssocID="{76A789D9-2F95-410E-988E-2B7D53E0A34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833385-3A05-448C-9061-86A32A2C74A0}" type="pres">
      <dgm:prSet presAssocID="{76A789D9-2F95-410E-988E-2B7D53E0A34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26EC4E-FE35-4810-BCA4-B4996AAFCE80}" type="pres">
      <dgm:prSet presAssocID="{76A789D9-2F95-410E-988E-2B7D53E0A34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0EDFD3-59ED-4E00-AC65-4E646A7AB047}" type="pres">
      <dgm:prSet presAssocID="{76A789D9-2F95-410E-988E-2B7D53E0A34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455D2F-515C-486F-9E28-A772DEED6DE6}" type="pres">
      <dgm:prSet presAssocID="{76A789D9-2F95-410E-988E-2B7D53E0A34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697360-36A9-46B3-9C3C-6DD7DF065AA3}" type="pres">
      <dgm:prSet presAssocID="{76A789D9-2F95-410E-988E-2B7D53E0A34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8E14A0-4D9B-4176-8796-7983C682D15B}" type="pres">
      <dgm:prSet presAssocID="{76A789D9-2F95-410E-988E-2B7D53E0A34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7BE348-236A-49C9-B2F7-CB5F2D7EB12A}" type="pres">
      <dgm:prSet presAssocID="{76A789D9-2F95-410E-988E-2B7D53E0A34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EDD75B-C11A-476F-8382-2D02645DA7A1}" srcId="{76A789D9-2F95-410E-988E-2B7D53E0A345}" destId="{8886BA3B-364F-4622-951D-B085D5A06165}" srcOrd="3" destOrd="0" parTransId="{F38476E6-88E9-46EC-A4F3-F5E1BCA99665}" sibTransId="{A20AEE65-B259-46CA-9441-74E4FA850F41}"/>
    <dgm:cxn modelId="{8751E84F-6583-4188-AE77-2E8BB5EDB6E7}" srcId="{76A789D9-2F95-410E-988E-2B7D53E0A345}" destId="{7F84899F-B2DD-413C-B19B-890DB4A2CC47}" srcOrd="2" destOrd="0" parTransId="{E224DC88-5B2D-4C22-B1DA-85B6DFBC065D}" sibTransId="{94DD74B2-12BC-49CA-B75D-CCD3BC674F02}"/>
    <dgm:cxn modelId="{9730E5F0-3A04-4B6C-96C8-0DB622E1B672}" type="presOf" srcId="{91AA5F94-96F7-4640-AE08-AE4660711AC3}" destId="{75455D2F-515C-486F-9E28-A772DEED6DE6}" srcOrd="1" destOrd="0" presId="urn:microsoft.com/office/officeart/2005/8/layout/vProcess5"/>
    <dgm:cxn modelId="{F23EC023-D891-411F-A195-F031A591799F}" srcId="{76A789D9-2F95-410E-988E-2B7D53E0A345}" destId="{085312AA-ACB0-4B7A-9D54-45D1FF4EC23C}" srcOrd="6" destOrd="0" parTransId="{E767D6E9-8985-445F-A0CA-0D66E4670C44}" sibTransId="{B707A77C-9CF2-4F12-8558-197C1016A510}"/>
    <dgm:cxn modelId="{3EC785EE-867F-4DD7-B609-A4BB3FB13C73}" type="presOf" srcId="{8886BA3B-364F-4622-951D-B085D5A06165}" destId="{A4E977CE-2FD9-4285-9499-A6EDF689AF72}" srcOrd="0" destOrd="0" presId="urn:microsoft.com/office/officeart/2005/8/layout/vProcess5"/>
    <dgm:cxn modelId="{69FEA758-403E-445E-8236-143E9546CD77}" type="presOf" srcId="{2B90DA5B-AADD-4F50-B756-BAA2D677AA7C}" destId="{047BE348-236A-49C9-B2F7-CB5F2D7EB12A}" srcOrd="1" destOrd="0" presId="urn:microsoft.com/office/officeart/2005/8/layout/vProcess5"/>
    <dgm:cxn modelId="{1E3ED623-D1D4-4E96-9342-2A3F8F4529B7}" type="presOf" srcId="{91AA5F94-96F7-4640-AE08-AE4660711AC3}" destId="{2ADA0163-3410-402D-9BD1-B446CC50DE97}" srcOrd="0" destOrd="0" presId="urn:microsoft.com/office/officeart/2005/8/layout/vProcess5"/>
    <dgm:cxn modelId="{91787898-5255-427F-977B-38D3C4AEF847}" type="presOf" srcId="{76A789D9-2F95-410E-988E-2B7D53E0A345}" destId="{4499B7AD-089A-4C7A-A889-336BA75BC483}" srcOrd="0" destOrd="0" presId="urn:microsoft.com/office/officeart/2005/8/layout/vProcess5"/>
    <dgm:cxn modelId="{0ADFE180-9A2B-4FD6-BAC2-29F3F232725C}" srcId="{76A789D9-2F95-410E-988E-2B7D53E0A345}" destId="{2B90DA5B-AADD-4F50-B756-BAA2D677AA7C}" srcOrd="4" destOrd="0" parTransId="{AC12B253-E3AA-4696-AA46-D2C09B94C691}" sibTransId="{9F868C26-8DF5-4B98-B014-A7C960C3B8CF}"/>
    <dgm:cxn modelId="{FF3C3BAD-E831-4AC6-A860-F759814C63B8}" type="presOf" srcId="{63A3BA41-A45E-4F63-84F7-E6E535F33F85}" destId="{46E001FE-7B86-4FF1-BE5E-84C59A44CF9C}" srcOrd="0" destOrd="0" presId="urn:microsoft.com/office/officeart/2005/8/layout/vProcess5"/>
    <dgm:cxn modelId="{6ACD1FB7-E0F6-4103-AFC7-E5E0D3D42B5D}" srcId="{76A789D9-2F95-410E-988E-2B7D53E0A345}" destId="{91AA5F94-96F7-4640-AE08-AE4660711AC3}" srcOrd="1" destOrd="0" parTransId="{26A58696-55CF-4313-B051-2A0A6C099A67}" sibTransId="{CDC7A45A-F44E-4D97-BAA0-B2BF1E0A8F64}"/>
    <dgm:cxn modelId="{B1F4B06F-564A-4EF9-877C-791537DB65CB}" type="presOf" srcId="{2502AC3F-435E-4C2F-A8CA-C8ECEB076550}" destId="{A94E8897-3FE6-41BC-B80F-DF988A33C48A}" srcOrd="0" destOrd="0" presId="urn:microsoft.com/office/officeart/2005/8/layout/vProcess5"/>
    <dgm:cxn modelId="{4C15182F-9749-445D-8FDE-9837ACE5065B}" type="presOf" srcId="{7F84899F-B2DD-413C-B19B-890DB4A2CC47}" destId="{6722E05A-4D6F-4DDE-A0DD-BE4CF956C012}" srcOrd="0" destOrd="0" presId="urn:microsoft.com/office/officeart/2005/8/layout/vProcess5"/>
    <dgm:cxn modelId="{B900D686-35F0-497E-A402-A060B17A2838}" srcId="{76A789D9-2F95-410E-988E-2B7D53E0A345}" destId="{2502AC3F-435E-4C2F-A8CA-C8ECEB076550}" srcOrd="0" destOrd="0" parTransId="{41519E0F-E807-433B-BB6E-209132A467C1}" sibTransId="{63A3BA41-A45E-4F63-84F7-E6E535F33F85}"/>
    <dgm:cxn modelId="{E6313D24-46C7-4C3D-B66E-ED8733ABC634}" type="presOf" srcId="{94DD74B2-12BC-49CA-B75D-CCD3BC674F02}" destId="{C1833385-3A05-448C-9061-86A32A2C74A0}" srcOrd="0" destOrd="0" presId="urn:microsoft.com/office/officeart/2005/8/layout/vProcess5"/>
    <dgm:cxn modelId="{70D8317E-9605-405F-95B9-FF9ABDC1FA26}" type="presOf" srcId="{A20AEE65-B259-46CA-9441-74E4FA850F41}" destId="{6526EC4E-FE35-4810-BCA4-B4996AAFCE80}" srcOrd="0" destOrd="0" presId="urn:microsoft.com/office/officeart/2005/8/layout/vProcess5"/>
    <dgm:cxn modelId="{27C8BECD-2646-4D1C-9AEB-759927A4C2DE}" type="presOf" srcId="{2B90DA5B-AADD-4F50-B756-BAA2D677AA7C}" destId="{F2B757D4-CD9F-472B-A894-43FCFCCF5D38}" srcOrd="0" destOrd="0" presId="urn:microsoft.com/office/officeart/2005/8/layout/vProcess5"/>
    <dgm:cxn modelId="{F87624FF-2E83-4187-B518-436683D5513D}" srcId="{76A789D9-2F95-410E-988E-2B7D53E0A345}" destId="{2CE8F430-B611-4F5B-B8CB-B3C3142DAEED}" srcOrd="5" destOrd="0" parTransId="{7729CBC3-EAF7-4C0E-B41D-D5A5266E0AA2}" sibTransId="{EF9AA403-45F8-4A4C-80C6-C53AB83D8C69}"/>
    <dgm:cxn modelId="{B3DEF8CA-843C-47B8-8798-45FD2E3BB588}" type="presOf" srcId="{2502AC3F-435E-4C2F-A8CA-C8ECEB076550}" destId="{C30EDFD3-59ED-4E00-AC65-4E646A7AB047}" srcOrd="1" destOrd="0" presId="urn:microsoft.com/office/officeart/2005/8/layout/vProcess5"/>
    <dgm:cxn modelId="{EBC6D27A-4408-4B4C-8F61-28C569C71954}" type="presOf" srcId="{CDC7A45A-F44E-4D97-BAA0-B2BF1E0A8F64}" destId="{AC45DF0C-2C1C-49DF-8022-40DD0068F83C}" srcOrd="0" destOrd="0" presId="urn:microsoft.com/office/officeart/2005/8/layout/vProcess5"/>
    <dgm:cxn modelId="{75759D3A-96F6-4F66-A7CB-2313C6D5991D}" type="presOf" srcId="{8886BA3B-364F-4622-951D-B085D5A06165}" destId="{F28E14A0-4D9B-4176-8796-7983C682D15B}" srcOrd="1" destOrd="0" presId="urn:microsoft.com/office/officeart/2005/8/layout/vProcess5"/>
    <dgm:cxn modelId="{E3A8390A-6EFF-4724-906B-CFC92DA5953A}" type="presOf" srcId="{7F84899F-B2DD-413C-B19B-890DB4A2CC47}" destId="{AD697360-36A9-46B3-9C3C-6DD7DF065AA3}" srcOrd="1" destOrd="0" presId="urn:microsoft.com/office/officeart/2005/8/layout/vProcess5"/>
    <dgm:cxn modelId="{32604E10-7B15-4255-87C0-BEDB1B954139}" type="presParOf" srcId="{4499B7AD-089A-4C7A-A889-336BA75BC483}" destId="{A649E566-9B4E-4B33-9103-0507090C2E5C}" srcOrd="0" destOrd="0" presId="urn:microsoft.com/office/officeart/2005/8/layout/vProcess5"/>
    <dgm:cxn modelId="{910CC363-C05E-4BB7-B40F-291AA9EB7F7F}" type="presParOf" srcId="{4499B7AD-089A-4C7A-A889-336BA75BC483}" destId="{A94E8897-3FE6-41BC-B80F-DF988A33C48A}" srcOrd="1" destOrd="0" presId="urn:microsoft.com/office/officeart/2005/8/layout/vProcess5"/>
    <dgm:cxn modelId="{5A89CD14-3E7E-4D11-9D56-7C8E2BE99AB4}" type="presParOf" srcId="{4499B7AD-089A-4C7A-A889-336BA75BC483}" destId="{2ADA0163-3410-402D-9BD1-B446CC50DE97}" srcOrd="2" destOrd="0" presId="urn:microsoft.com/office/officeart/2005/8/layout/vProcess5"/>
    <dgm:cxn modelId="{75C70C10-FD98-4AA3-9EF1-E7502863E0A3}" type="presParOf" srcId="{4499B7AD-089A-4C7A-A889-336BA75BC483}" destId="{6722E05A-4D6F-4DDE-A0DD-BE4CF956C012}" srcOrd="3" destOrd="0" presId="urn:microsoft.com/office/officeart/2005/8/layout/vProcess5"/>
    <dgm:cxn modelId="{945E6780-B44F-42E2-9131-8245B48DE20E}" type="presParOf" srcId="{4499B7AD-089A-4C7A-A889-336BA75BC483}" destId="{A4E977CE-2FD9-4285-9499-A6EDF689AF72}" srcOrd="4" destOrd="0" presId="urn:microsoft.com/office/officeart/2005/8/layout/vProcess5"/>
    <dgm:cxn modelId="{012C79B4-ED51-4875-BBD2-3F67920FFC18}" type="presParOf" srcId="{4499B7AD-089A-4C7A-A889-336BA75BC483}" destId="{F2B757D4-CD9F-472B-A894-43FCFCCF5D38}" srcOrd="5" destOrd="0" presId="urn:microsoft.com/office/officeart/2005/8/layout/vProcess5"/>
    <dgm:cxn modelId="{C0EFC6EB-E389-4EDA-9237-48F00C02D297}" type="presParOf" srcId="{4499B7AD-089A-4C7A-A889-336BA75BC483}" destId="{46E001FE-7B86-4FF1-BE5E-84C59A44CF9C}" srcOrd="6" destOrd="0" presId="urn:microsoft.com/office/officeart/2005/8/layout/vProcess5"/>
    <dgm:cxn modelId="{0120AFDE-F2F4-4057-B749-C8723FA1C08D}" type="presParOf" srcId="{4499B7AD-089A-4C7A-A889-336BA75BC483}" destId="{AC45DF0C-2C1C-49DF-8022-40DD0068F83C}" srcOrd="7" destOrd="0" presId="urn:microsoft.com/office/officeart/2005/8/layout/vProcess5"/>
    <dgm:cxn modelId="{CA726332-BD36-4FB3-B2A6-85B0FCFC331D}" type="presParOf" srcId="{4499B7AD-089A-4C7A-A889-336BA75BC483}" destId="{C1833385-3A05-448C-9061-86A32A2C74A0}" srcOrd="8" destOrd="0" presId="urn:microsoft.com/office/officeart/2005/8/layout/vProcess5"/>
    <dgm:cxn modelId="{56CF498B-5F97-40AA-9ECC-40F16A124215}" type="presParOf" srcId="{4499B7AD-089A-4C7A-A889-336BA75BC483}" destId="{6526EC4E-FE35-4810-BCA4-B4996AAFCE80}" srcOrd="9" destOrd="0" presId="urn:microsoft.com/office/officeart/2005/8/layout/vProcess5"/>
    <dgm:cxn modelId="{21A61BC6-A8D9-47D3-A0E2-97AB6C3B1CB1}" type="presParOf" srcId="{4499B7AD-089A-4C7A-A889-336BA75BC483}" destId="{C30EDFD3-59ED-4E00-AC65-4E646A7AB047}" srcOrd="10" destOrd="0" presId="urn:microsoft.com/office/officeart/2005/8/layout/vProcess5"/>
    <dgm:cxn modelId="{3660D6DC-61AC-46AD-B900-8BFFFE8ED63D}" type="presParOf" srcId="{4499B7AD-089A-4C7A-A889-336BA75BC483}" destId="{75455D2F-515C-486F-9E28-A772DEED6DE6}" srcOrd="11" destOrd="0" presId="urn:microsoft.com/office/officeart/2005/8/layout/vProcess5"/>
    <dgm:cxn modelId="{F714C726-5D1C-4ABB-9195-D9054174B168}" type="presParOf" srcId="{4499B7AD-089A-4C7A-A889-336BA75BC483}" destId="{AD697360-36A9-46B3-9C3C-6DD7DF065AA3}" srcOrd="12" destOrd="0" presId="urn:microsoft.com/office/officeart/2005/8/layout/vProcess5"/>
    <dgm:cxn modelId="{113BC990-CAEE-4EC3-96C7-97DEA3D552CC}" type="presParOf" srcId="{4499B7AD-089A-4C7A-A889-336BA75BC483}" destId="{F28E14A0-4D9B-4176-8796-7983C682D15B}" srcOrd="13" destOrd="0" presId="urn:microsoft.com/office/officeart/2005/8/layout/vProcess5"/>
    <dgm:cxn modelId="{3D0801C1-2D17-4175-85EE-70F7069FE88B}" type="presParOf" srcId="{4499B7AD-089A-4C7A-A889-336BA75BC483}" destId="{047BE348-236A-49C9-B2F7-CB5F2D7EB12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E8897-3FE6-41BC-B80F-DF988A33C48A}">
      <dsp:nvSpPr>
        <dsp:cNvPr id="0" name=""/>
        <dsp:cNvSpPr/>
      </dsp:nvSpPr>
      <dsp:spPr>
        <a:xfrm>
          <a:off x="-25128" y="-37861"/>
          <a:ext cx="4879262" cy="985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solidFill>
                <a:schemeClr val="tx1"/>
              </a:solidFill>
            </a:rPr>
            <a:t>Desafios:</a:t>
          </a:r>
          <a:endParaRPr lang="pt-BR" sz="3200" kern="1200" dirty="0">
            <a:solidFill>
              <a:schemeClr val="tx1"/>
            </a:solidFill>
          </a:endParaRPr>
        </a:p>
      </dsp:txBody>
      <dsp:txXfrm>
        <a:off x="3724" y="-9009"/>
        <a:ext cx="3701041" cy="927365"/>
      </dsp:txXfrm>
    </dsp:sp>
    <dsp:sp modelId="{2ADA0163-3410-402D-9BD1-B446CC50DE97}">
      <dsp:nvSpPr>
        <dsp:cNvPr id="0" name=""/>
        <dsp:cNvSpPr/>
      </dsp:nvSpPr>
      <dsp:spPr>
        <a:xfrm>
          <a:off x="339232" y="1084023"/>
          <a:ext cx="4879262" cy="985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Tornar a assistência social reivindicável pela população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368084" y="1112875"/>
        <a:ext cx="3816902" cy="927365"/>
      </dsp:txXfrm>
    </dsp:sp>
    <dsp:sp modelId="{6722E05A-4D6F-4DDE-A0DD-BE4CF956C012}">
      <dsp:nvSpPr>
        <dsp:cNvPr id="0" name=""/>
        <dsp:cNvSpPr/>
      </dsp:nvSpPr>
      <dsp:spPr>
        <a:xfrm>
          <a:off x="703592" y="2205908"/>
          <a:ext cx="4879262" cy="985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Melhorar a qualidade dos serviços (acesso e atendimento)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732444" y="2234760"/>
        <a:ext cx="3816902" cy="927365"/>
      </dsp:txXfrm>
    </dsp:sp>
    <dsp:sp modelId="{A4E977CE-2FD9-4285-9499-A6EDF689AF72}">
      <dsp:nvSpPr>
        <dsp:cNvPr id="0" name=""/>
        <dsp:cNvSpPr/>
      </dsp:nvSpPr>
      <dsp:spPr>
        <a:xfrm>
          <a:off x="1067953" y="3327792"/>
          <a:ext cx="4879262" cy="985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Recursos Humanos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096805" y="3356644"/>
        <a:ext cx="3816902" cy="927365"/>
      </dsp:txXfrm>
    </dsp:sp>
    <dsp:sp modelId="{F2B757D4-CD9F-472B-A894-43FCFCCF5D38}">
      <dsp:nvSpPr>
        <dsp:cNvPr id="0" name=""/>
        <dsp:cNvSpPr/>
      </dsp:nvSpPr>
      <dsp:spPr>
        <a:xfrm>
          <a:off x="1382057" y="4373955"/>
          <a:ext cx="4979774" cy="1136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O papel da universidade: graduação, pós-graduação - </a:t>
          </a:r>
          <a:r>
            <a:rPr lang="pt-BR" sz="2000" kern="1200" dirty="0" err="1" smtClean="0">
              <a:solidFill>
                <a:schemeClr val="tx1"/>
              </a:solidFill>
            </a:rPr>
            <a:t>Capacitasuas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415344" y="4407242"/>
        <a:ext cx="3887849" cy="1069940"/>
      </dsp:txXfrm>
    </dsp:sp>
    <dsp:sp modelId="{46E001FE-7B86-4FF1-BE5E-84C59A44CF9C}">
      <dsp:nvSpPr>
        <dsp:cNvPr id="0" name=""/>
        <dsp:cNvSpPr/>
      </dsp:nvSpPr>
      <dsp:spPr>
        <a:xfrm>
          <a:off x="4213838" y="681786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4357904" y="681786"/>
        <a:ext cx="352163" cy="481822"/>
      </dsp:txXfrm>
    </dsp:sp>
    <dsp:sp modelId="{AC45DF0C-2C1C-49DF-8022-40DD0068F83C}">
      <dsp:nvSpPr>
        <dsp:cNvPr id="0" name=""/>
        <dsp:cNvSpPr/>
      </dsp:nvSpPr>
      <dsp:spPr>
        <a:xfrm>
          <a:off x="4578199" y="1803671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4722265" y="1803671"/>
        <a:ext cx="352163" cy="481822"/>
      </dsp:txXfrm>
    </dsp:sp>
    <dsp:sp modelId="{C1833385-3A05-448C-9061-86A32A2C74A0}">
      <dsp:nvSpPr>
        <dsp:cNvPr id="0" name=""/>
        <dsp:cNvSpPr/>
      </dsp:nvSpPr>
      <dsp:spPr>
        <a:xfrm>
          <a:off x="4942559" y="2909138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5086625" y="2909138"/>
        <a:ext cx="352163" cy="481822"/>
      </dsp:txXfrm>
    </dsp:sp>
    <dsp:sp modelId="{6526EC4E-FE35-4810-BCA4-B4996AAFCE80}">
      <dsp:nvSpPr>
        <dsp:cNvPr id="0" name=""/>
        <dsp:cNvSpPr/>
      </dsp:nvSpPr>
      <dsp:spPr>
        <a:xfrm>
          <a:off x="5306920" y="4041968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/>
        </a:p>
      </dsp:txBody>
      <dsp:txXfrm>
        <a:off x="5450986" y="4041968"/>
        <a:ext cx="352163" cy="481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A450A-605A-460E-A3CD-6C8ECBD8FD1E}" type="datetimeFigureOut">
              <a:rPr lang="pt-BR" smtClean="0"/>
              <a:t>25/08/2014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30F9-0914-4DFA-90F1-14B2D09F79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82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47ED7CA-7C6C-485E-B199-B652467D4744}" type="slidenum">
              <a:rPr lang="pt-BR" smtClean="0">
                <a:latin typeface="Calibri" pitchFamily="34" charset="0"/>
              </a:rPr>
              <a:pPr eaLnBrk="1" hangingPunct="1"/>
              <a:t>10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err="1" smtClean="0"/>
              <a:t>Caderno</a:t>
            </a:r>
            <a:r>
              <a:rPr lang="en-US" dirty="0" smtClean="0"/>
              <a:t> de </a:t>
            </a:r>
            <a:r>
              <a:rPr lang="en-US" dirty="0" err="1" smtClean="0"/>
              <a:t>Gráficos</a:t>
            </a:r>
            <a:r>
              <a:rPr lang="en-US" dirty="0" smtClean="0"/>
              <a:t> do BSM 2 </a:t>
            </a:r>
            <a:r>
              <a:rPr lang="en-US" dirty="0" err="1" smtClean="0"/>
              <a:t>anos</a:t>
            </a:r>
            <a:r>
              <a:rPr lang="en-US" dirty="0" smtClean="0"/>
              <a:t> -  </a:t>
            </a:r>
            <a:r>
              <a:rPr lang="en-US" dirty="0" err="1" smtClean="0"/>
              <a:t>Bolsa</a:t>
            </a:r>
            <a:r>
              <a:rPr lang="en-US" dirty="0" smtClean="0"/>
              <a:t> </a:t>
            </a:r>
            <a:r>
              <a:rPr lang="en-US" dirty="0" err="1" smtClean="0"/>
              <a:t>Família</a:t>
            </a:r>
            <a:r>
              <a:rPr lang="en-US" dirty="0" smtClean="0"/>
              <a:t> – </a:t>
            </a:r>
            <a:r>
              <a:rPr lang="en-US" dirty="0" err="1" smtClean="0"/>
              <a:t>Redução</a:t>
            </a:r>
            <a:r>
              <a:rPr lang="en-US" dirty="0" smtClean="0"/>
              <a:t> da </a:t>
            </a:r>
            <a:r>
              <a:rPr lang="en-US" dirty="0" err="1" smtClean="0"/>
              <a:t>extrema</a:t>
            </a:r>
            <a:r>
              <a:rPr lang="en-US" dirty="0" smtClean="0"/>
              <a:t> </a:t>
            </a:r>
            <a:r>
              <a:rPr lang="en-US" dirty="0" err="1" smtClean="0"/>
              <a:t>pobreza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faixas</a:t>
            </a:r>
            <a:r>
              <a:rPr lang="en-US" dirty="0" smtClean="0"/>
              <a:t> </a:t>
            </a:r>
            <a:r>
              <a:rPr lang="en-US" dirty="0" err="1" smtClean="0"/>
              <a:t>etárias</a:t>
            </a:r>
            <a:r>
              <a:rPr lang="en-US" dirty="0" smtClean="0"/>
              <a:t>, </a:t>
            </a:r>
            <a:r>
              <a:rPr lang="en-US" dirty="0" err="1" smtClean="0"/>
              <a:t>especialmente</a:t>
            </a:r>
            <a:r>
              <a:rPr lang="en-US" dirty="0" smtClean="0"/>
              <a:t> entre </a:t>
            </a:r>
            <a:r>
              <a:rPr lang="en-US" dirty="0" err="1" smtClean="0"/>
              <a:t>crianças</a:t>
            </a:r>
            <a:r>
              <a:rPr lang="en-US" dirty="0" smtClean="0"/>
              <a:t> e </a:t>
            </a:r>
            <a:r>
              <a:rPr lang="en-US" dirty="0" err="1" smtClean="0"/>
              <a:t>adolescentes</a:t>
            </a:r>
            <a:r>
              <a:rPr lang="en-US" dirty="0" smtClean="0"/>
              <a:t> -   </a:t>
            </a:r>
            <a:r>
              <a:rPr lang="en-US" dirty="0" err="1" smtClean="0"/>
              <a:t>gráfico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28C7-7916-4F9D-9655-6BC3E87516C7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1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228C7-7916-4F9D-9655-6BC3E87516C7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4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D2D-FF11-4E42-9338-31EDBEE70CCA}" type="datetimeFigureOut">
              <a:rPr lang="pt-BR" smtClean="0"/>
              <a:t>25/08/2014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3CFD-6C30-458D-BDB5-A4D8A24BF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96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D2D-FF11-4E42-9338-31EDBEE70CCA}" type="datetimeFigureOut">
              <a:rPr lang="pt-BR" smtClean="0"/>
              <a:t>25/08/2014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3CFD-6C30-458D-BDB5-A4D8A24BF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55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D2D-FF11-4E42-9338-31EDBEE70CCA}" type="datetimeFigureOut">
              <a:rPr lang="pt-BR" smtClean="0"/>
              <a:t>25/08/2014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3CFD-6C30-458D-BDB5-A4D8A24BF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67D0-3522-4FB4-B4EF-512BAB0B54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7A6-8736-4324-ABE6-86E435FD4E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5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67D0-3522-4FB4-B4EF-512BAB0B54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7A6-8736-4324-ABE6-86E435FD4E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5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G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srael.oliveira\Desktop\SESEP\8 - Apresentações - Ministra\Apresentação Senado\BSM 2009 - SenadoFederal\BSM Senado Federal 2009\data\repo\logo-gov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677" y="6436386"/>
            <a:ext cx="1159323" cy="42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78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BD4E-3F39-4E30-9D4C-B15998DAD7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9088-D353-4B4B-9EAB-4B7E87525D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679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67D0-3522-4FB4-B4EF-512BAB0B54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7A6-8736-4324-ABE6-86E435FD4E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0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67D0-3522-4FB4-B4EF-512BAB0B54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7A6-8736-4324-ABE6-86E435FD4E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9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G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srael.oliveira\Desktop\SESEP\8 - Apresentações - Ministra\Apresentação Senado\BSM 2009 - SenadoFederal\BSM Senado Federal 2009\data\repo\logo-gov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677" y="6436386"/>
            <a:ext cx="1159323" cy="42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1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67D0-3522-4FB4-B4EF-512BAB0B54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7A6-8736-4324-ABE6-86E435FD4E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2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D2D-FF11-4E42-9338-31EDBEE70CCA}" type="datetimeFigureOut">
              <a:rPr lang="pt-BR" smtClean="0"/>
              <a:t>25/08/2014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3CFD-6C30-458D-BDB5-A4D8A24BF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446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67D0-3522-4FB4-B4EF-512BAB0B54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7A6-8736-4324-ABE6-86E435FD4E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3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G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srael.oliveira\Desktop\SESEP\8 - Apresentações - Ministra\Apresentação Senado\BSM 2009 - SenadoFederal\BSM Senado Federal 2009\data\repo\logo-gov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677" y="6436386"/>
            <a:ext cx="1159323" cy="42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92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BD4E-3F39-4E30-9D4C-B15998DAD7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9088-D353-4B4B-9EAB-4B7E87525D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4505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67D0-3522-4FB4-B4EF-512BAB0B54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7A6-8736-4324-ABE6-86E435FD4E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1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67D0-3522-4FB4-B4EF-512BAB0B54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57A6-8736-4324-ABE6-86E435FD4E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0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G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srael.oliveira\Desktop\SESEP\8 - Apresentações - Ministra\Apresentação Senado\BSM 2009 - SenadoFederal\BSM Senado Federal 2009\data\repo\logo-gov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677" y="6436386"/>
            <a:ext cx="1159323" cy="42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5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BD4E-3F39-4E30-9D4C-B15998DAD7B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9088-D353-4B4B-9EAB-4B7E87525DE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309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D2D-FF11-4E42-9338-31EDBEE70CCA}" type="datetimeFigureOut">
              <a:rPr lang="pt-BR" smtClean="0"/>
              <a:t>25/08/2014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3CFD-6C30-458D-BDB5-A4D8A24BF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5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D2D-FF11-4E42-9338-31EDBEE70CCA}" type="datetimeFigureOut">
              <a:rPr lang="pt-BR" smtClean="0"/>
              <a:t>25/08/2014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3CFD-6C30-458D-BDB5-A4D8A24BF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94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D2D-FF11-4E42-9338-31EDBEE70CCA}" type="datetimeFigureOut">
              <a:rPr lang="pt-BR" smtClean="0"/>
              <a:t>25/08/2014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3CFD-6C30-458D-BDB5-A4D8A24BF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18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D2D-FF11-4E42-9338-31EDBEE70CCA}" type="datetimeFigureOut">
              <a:rPr lang="pt-BR" smtClean="0"/>
              <a:t>25/08/2014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3CFD-6C30-458D-BDB5-A4D8A24BF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73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D2D-FF11-4E42-9338-31EDBEE70CCA}" type="datetimeFigureOut">
              <a:rPr lang="pt-BR" smtClean="0"/>
              <a:t>25/08/2014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3CFD-6C30-458D-BDB5-A4D8A24BF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05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D2D-FF11-4E42-9338-31EDBEE70CCA}" type="datetimeFigureOut">
              <a:rPr lang="pt-BR" smtClean="0"/>
              <a:t>25/08/2014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3CFD-6C30-458D-BDB5-A4D8A24BF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1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D2D-FF11-4E42-9338-31EDBEE70CCA}" type="datetimeFigureOut">
              <a:rPr lang="pt-BR" smtClean="0"/>
              <a:t>25/08/2014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3CFD-6C30-458D-BDB5-A4D8A24BF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06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CED2D-FF11-4E42-9338-31EDBEE70CCA}" type="datetimeFigureOut">
              <a:rPr lang="pt-BR" smtClean="0"/>
              <a:t>25/08/2014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E3CFD-6C30-458D-BDB5-A4D8A24BF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5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467D0-3522-4FB4-B4EF-512BAB0B54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57A6-8736-4324-ABE6-86E435FD4E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467D0-3522-4FB4-B4EF-512BAB0B54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57A6-8736-4324-ABE6-86E435FD4E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7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467D0-3522-4FB4-B4EF-512BAB0B54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57A6-8736-4324-ABE6-86E435FD4E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467D0-3522-4FB4-B4EF-512BAB0B54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57A6-8736-4324-ABE6-86E435FD4EB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4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80" y="260648"/>
            <a:ext cx="2949352" cy="20162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0608794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55576" y="2636913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400"/>
              </a:spcBef>
              <a:spcAft>
                <a:spcPts val="0"/>
              </a:spcAft>
            </a:pPr>
            <a:r>
              <a:rPr lang="pt-BR" sz="3200" dirty="0">
                <a:solidFill>
                  <a:srgbClr val="000000"/>
                </a:solidFill>
                <a:latin typeface="Arial"/>
                <a:ea typeface="Arial"/>
              </a:rPr>
              <a:t>“Avanços e desafios na implementação da Política de Assistência Social”</a:t>
            </a:r>
            <a:endParaRPr lang="pt-BR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47864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Times New Roman"/>
              </a:rPr>
              <a:t>Fátima Valéria Ferreira de Souza</a:t>
            </a:r>
          </a:p>
          <a:p>
            <a:pPr algn="ctr"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Professora Adjunta/UFRJ</a:t>
            </a:r>
            <a:endParaRPr lang="pt-BR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39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ítulo 2"/>
          <p:cNvSpPr>
            <a:spLocks noGrp="1"/>
          </p:cNvSpPr>
          <p:nvPr>
            <p:ph type="subTitle" idx="1"/>
          </p:nvPr>
        </p:nvSpPr>
        <p:spPr>
          <a:xfrm>
            <a:off x="323850" y="1052513"/>
            <a:ext cx="7848600" cy="4968875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Legislação e normatização;</a:t>
            </a:r>
          </a:p>
          <a:p>
            <a:pPr algn="l" fontAlgn="auto"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Definição das especificidade de atribuições;</a:t>
            </a:r>
          </a:p>
          <a:p>
            <a:pPr algn="l" fontAlgn="auto"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Gestão com </a:t>
            </a:r>
            <a:r>
              <a:rPr lang="pt-BR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c</a:t>
            </a:r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omando único e organicidade das ações;</a:t>
            </a:r>
          </a:p>
          <a:p>
            <a:pPr algn="l" fontAlgn="auto"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Sistema com </a:t>
            </a:r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oferta de Serviços</a:t>
            </a:r>
            <a:r>
              <a:rPr lang="pt-BR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, Programas, Projetos e </a:t>
            </a:r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Benefícios;</a:t>
            </a:r>
            <a:endParaRPr lang="pt-BR" sz="18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Gestão </a:t>
            </a:r>
            <a:r>
              <a:rPr lang="pt-BR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do </a:t>
            </a:r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Trabalho;</a:t>
            </a:r>
          </a:p>
          <a:p>
            <a:pPr algn="l" fontAlgn="auto"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Financiamento Público;</a:t>
            </a:r>
          </a:p>
          <a:p>
            <a:pPr algn="l" fontAlgn="auto"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Participação e controle social.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426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0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476673"/>
            <a:ext cx="8820472" cy="5995566"/>
          </a:xfrm>
        </p:spPr>
        <p:txBody>
          <a:bodyPr rtlCol="0">
            <a:normAutofit/>
          </a:bodyPr>
          <a:lstStyle/>
          <a:p>
            <a:pPr marL="900113" indent="-363538" algn="just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pt-BR" sz="1800" dirty="0">
                <a:latin typeface="Arial" charset="0"/>
                <a:ea typeface="ＭＳ Ｐゴシック" pitchFamily="34" charset="-128"/>
                <a:cs typeface="Arial" charset="0"/>
              </a:rPr>
              <a:t>Gestão do trabalho e Educação </a:t>
            </a:r>
            <a:r>
              <a:rPr lang="pt-BR" sz="1800" dirty="0" smtClean="0">
                <a:latin typeface="Arial" charset="0"/>
                <a:ea typeface="ＭＳ Ｐゴシック" pitchFamily="34" charset="-128"/>
                <a:cs typeface="Arial" charset="0"/>
              </a:rPr>
              <a:t>Permanente</a:t>
            </a:r>
            <a:r>
              <a:rPr lang="pt-BR" sz="1800" dirty="0">
                <a:latin typeface="Arial" charset="0"/>
                <a:ea typeface="ＭＳ Ｐゴシック" pitchFamily="34" charset="-128"/>
                <a:cs typeface="Arial" charset="0"/>
              </a:rPr>
              <a:t>;</a:t>
            </a:r>
            <a:r>
              <a:rPr lang="pt-BR" sz="18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marL="0" indent="0" algn="just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pt-BR" sz="1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just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pt-BR" sz="1800" dirty="0">
                <a:latin typeface="Arial" charset="0"/>
                <a:ea typeface="ＭＳ Ｐゴシック" pitchFamily="34" charset="-128"/>
                <a:cs typeface="Arial" charset="0"/>
              </a:rPr>
              <a:t>Incentivo ao aprimoramento da gestão – IGD SUAS/ IGD PBF</a:t>
            </a:r>
            <a:r>
              <a:rPr lang="pt-BR" sz="1800" dirty="0" smtClean="0">
                <a:latin typeface="Arial" charset="0"/>
                <a:ea typeface="ＭＳ Ｐゴシック" pitchFamily="34" charset="-128"/>
                <a:cs typeface="Arial" charset="0"/>
              </a:rPr>
              <a:t>;</a:t>
            </a:r>
          </a:p>
          <a:p>
            <a:pPr marL="0" indent="0" algn="just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pt-BR" sz="1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just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pt-BR" sz="1800" dirty="0">
                <a:latin typeface="Arial" charset="0"/>
                <a:ea typeface="ＭＳ Ｐゴシック" pitchFamily="34" charset="-128"/>
                <a:cs typeface="Arial" charset="0"/>
              </a:rPr>
              <a:t>Ampliação da cobertura de atendimento</a:t>
            </a:r>
            <a:r>
              <a:rPr lang="pt-BR" sz="1800" dirty="0" smtClean="0">
                <a:latin typeface="Arial" charset="0"/>
                <a:ea typeface="ＭＳ Ｐゴシック" pitchFamily="34" charset="-128"/>
                <a:cs typeface="Arial" charset="0"/>
              </a:rPr>
              <a:t>;</a:t>
            </a:r>
          </a:p>
          <a:p>
            <a:pPr marL="0" indent="0" algn="just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pt-BR" sz="1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just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pt-BR" sz="1800" dirty="0">
                <a:latin typeface="Arial" charset="0"/>
                <a:ea typeface="ＭＳ Ｐゴシック" pitchFamily="34" charset="-128"/>
                <a:cs typeface="Arial" charset="0"/>
              </a:rPr>
              <a:t>Ampliação de serviços para atendimento às especificidades:  Centro Pop, Centro Dia, Abordagem Social, Residências Inclusivas, Lanchas, Equipes Volantes</a:t>
            </a:r>
            <a:r>
              <a:rPr lang="pt-BR" sz="1800" dirty="0" smtClean="0">
                <a:latin typeface="Arial" charset="0"/>
                <a:ea typeface="ＭＳ Ｐゴシック" pitchFamily="34" charset="-128"/>
                <a:cs typeface="Arial" charset="0"/>
              </a:rPr>
              <a:t>;</a:t>
            </a:r>
          </a:p>
          <a:p>
            <a:pPr marL="0" indent="0" algn="just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pt-BR" sz="1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just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pt-BR" sz="1800" dirty="0">
                <a:latin typeface="Arial" charset="0"/>
                <a:ea typeface="ＭＳ Ｐゴシック" pitchFamily="34" charset="-128"/>
                <a:cs typeface="Arial" charset="0"/>
              </a:rPr>
              <a:t>Adequação de desenhos de oferta de serviços e programas (Reordenamento): Serviços de Acolhimento, Serviço de Convivência e Fortalecimento de Vínculos; PETI;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just" fontAlgn="auto">
              <a:spcAft>
                <a:spcPts val="0"/>
              </a:spcAft>
              <a:buFont typeface="+mj-lt"/>
              <a:buAutoNum type="alphaLcPeriod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900113" indent="-363538" fontAlgn="auto">
              <a:spcAft>
                <a:spcPts val="0"/>
              </a:spcAft>
              <a:buFont typeface="+mj-lt"/>
              <a:buAutoNum type="alphaLcPeriod"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26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0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20000" cy="84931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Avanços na Assistência Social</a:t>
            </a:r>
            <a:endParaRPr lang="pt-B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836613"/>
            <a:ext cx="7488238" cy="5635625"/>
          </a:xfrm>
        </p:spPr>
        <p:txBody>
          <a:bodyPr rtlCol="0">
            <a:normAutofit/>
          </a:bodyPr>
          <a:lstStyle/>
          <a:p>
            <a:pPr marL="177800" indent="-177800" algn="just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indent="-342900"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Atenção socioassistencial a populações “invisíveis” – Busca Ativa, Lanchas, Equipes Volantes, Serviços para Pop Rua;</a:t>
            </a:r>
          </a:p>
          <a:p>
            <a:pPr indent="-342900"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Lei do CEBAS</a:t>
            </a:r>
          </a:p>
          <a:p>
            <a:pPr indent="-342900"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1900" dirty="0" err="1" smtClean="0">
                <a:latin typeface="Arial" pitchFamily="34" charset="0"/>
                <a:cs typeface="Arial" pitchFamily="34" charset="0"/>
              </a:rPr>
              <a:t>Acessuas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 Trabalho, BPC Trabalho e </a:t>
            </a:r>
            <a:r>
              <a:rPr lang="pt-BR" sz="1900" dirty="0" err="1" smtClean="0">
                <a:latin typeface="Arial" pitchFamily="34" charset="0"/>
                <a:cs typeface="Arial" pitchFamily="34" charset="0"/>
              </a:rPr>
              <a:t>Pronatec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 (MEC);</a:t>
            </a:r>
          </a:p>
          <a:p>
            <a:pPr indent="-342900"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Acompanhamento Familiar qualificado e continuado;</a:t>
            </a:r>
          </a:p>
          <a:p>
            <a:pPr indent="-342900"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NOB/SUAS 2012: melhoria do desempenho e resultados, com aprimoramento da gestão e qualificação do atendimento, integrando planejamento e monitoramento; </a:t>
            </a:r>
          </a:p>
          <a:p>
            <a:pPr marL="536575" indent="0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900113" indent="-363538" algn="just" fontAlgn="auto">
              <a:spcAft>
                <a:spcPts val="0"/>
              </a:spcAft>
              <a:buFont typeface="+mj-lt"/>
              <a:buAutoNum type="alphaLcPeriod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900113" indent="-363538" fontAlgn="auto">
              <a:spcAft>
                <a:spcPts val="0"/>
              </a:spcAft>
              <a:buFont typeface="+mj-lt"/>
              <a:buAutoNum type="alphaLcPeriod"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Avanços em números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588224" y="3431370"/>
            <a:ext cx="1639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Fonte: MDS</a:t>
            </a:r>
          </a:p>
        </p:txBody>
      </p:sp>
    </p:spTree>
    <p:extLst>
      <p:ext uri="{BB962C8B-B14F-4D97-AF65-F5344CB8AC3E}">
        <p14:creationId xmlns:p14="http://schemas.microsoft.com/office/powerpoint/2010/main" val="360919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aixaDeTexto 4"/>
          <p:cNvSpPr txBox="1">
            <a:spLocks noChangeArrowheads="1"/>
          </p:cNvSpPr>
          <p:nvPr/>
        </p:nvSpPr>
        <p:spPr bwMode="auto">
          <a:xfrm>
            <a:off x="1700213" y="169863"/>
            <a:ext cx="4895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>
                <a:solidFill>
                  <a:srgbClr val="000000"/>
                </a:solidFill>
                <a:cs typeface="Arial" pitchFamily="34" charset="0"/>
              </a:rPr>
              <a:t>Rede Cofinanciada 2013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4294967295"/>
          </p:nvPr>
        </p:nvGraphicFramePr>
        <p:xfrm>
          <a:off x="0" y="1196975"/>
          <a:ext cx="8170863" cy="4354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5895"/>
                <a:gridCol w="5604968"/>
              </a:tblGrid>
              <a:tr h="481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SERVIÇO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Cenário pós aceite na Expansão 2013 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</a:tr>
              <a:tr h="35045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Arial" pitchFamily="34" charset="0"/>
                          <a:cs typeface="Arial" pitchFamily="34" charset="0"/>
                        </a:rPr>
                        <a:t>Proteção Social Básica</a:t>
                      </a: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07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PAIF</a:t>
                      </a:r>
                      <a:endParaRPr lang="pt-BR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7.507 CRAS em 5.527 municípios, com capacidade de atendimento a 5.238.167 famílias </a:t>
                      </a:r>
                      <a:endParaRPr lang="pt-BR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/>
                </a:tc>
              </a:tr>
              <a:tr h="396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Lanchas</a:t>
                      </a:r>
                      <a:endParaRPr lang="pt-BR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113 lanchas </a:t>
                      </a:r>
                      <a:endParaRPr lang="pt-BR" sz="16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/>
                </a:tc>
              </a:tr>
              <a:tr h="7228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Equipes Volantes</a:t>
                      </a:r>
                      <a:endParaRPr lang="pt-BR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1.198 </a:t>
                      </a:r>
                      <a:r>
                        <a:rPr lang="pt-BR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equipes volantes em 1.031 municípios. </a:t>
                      </a:r>
                      <a:endParaRPr lang="pt-BR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90" marR="68590" marT="0" marB="0"/>
                </a:tc>
              </a:tr>
              <a:tr h="3832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Programas </a:t>
                      </a:r>
                      <a:r>
                        <a:rPr lang="pt-BR" sz="20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Intersetoriais</a:t>
                      </a:r>
                      <a:endParaRPr lang="pt-BR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30626" marR="30626" marT="0" marB="0"/>
                </a:tc>
              </a:tr>
              <a:tr h="7228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Acessuas</a:t>
                      </a: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Trabalho/BPC Trabalho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739 </a:t>
                      </a:r>
                      <a:r>
                        <a:rPr lang="pt-BR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municípios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</a:tr>
              <a:tr h="735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CapacitaSUAS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27,37 milhões para o Programa </a:t>
                      </a:r>
                      <a:r>
                        <a:rPr lang="pt-BR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CapacitaSUAS</a:t>
                      </a: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podendo apoiar a capacitação de até 30 mil trabalhadores do SUAS, a depender da adesão dos estados a esta nova etapa do Programa. 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31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8812118"/>
              </p:ext>
            </p:extLst>
          </p:nvPr>
        </p:nvGraphicFramePr>
        <p:xfrm>
          <a:off x="755576" y="980728"/>
          <a:ext cx="8066088" cy="5168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6482"/>
                <a:gridCol w="5499606"/>
              </a:tblGrid>
              <a:tr h="404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SERVIÇO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Cenário pós aceite na Expansão 2013 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</a:tr>
              <a:tr h="6752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CREAS/PAEFI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2.318 CREAS em 2.073 municípios, com capacidade de atendimento 236.070 famílias/indivíduos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</a:tr>
              <a:tr h="6752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Reordena</a:t>
                      </a:r>
                      <a:r>
                        <a:rPr lang="pt-BR" sz="140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ento do Serviço de Convivência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5.035 municípios, com capacidade de atendimento a 1.649.019 indivíduos (crianças/adolescentes/idosos)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</a:tr>
              <a:tr h="245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PETI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288 municípios e 26 Estados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</a:tr>
              <a:tr h="521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Serviço Especializado para População de Rua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291 Centro POP em 246 municípios com capacidade de atendimento a 38.700 indivíduos/famílias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</a:tr>
              <a:tr h="490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Serviço Especializado em Abordagem Social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530 </a:t>
                      </a: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equipes em 262 municípios.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</a:tr>
              <a:tr h="490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Serviço de Acolhimento População de Rua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23.100 vagas de serviços de acolhimento em 246 municípios 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</a:tr>
              <a:tr h="2608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Residência Inclusiva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204 residências inclusivas em 143 municípios 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</a:tr>
              <a:tr h="490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Serviço de MSE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900 municípios, com capacidade de atendimento a 69.320 adolescentes 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</a:tr>
              <a:tr h="521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Serviço de Acolhimento para Criança/Idoso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40.520 vagas de Serviço de Acolhimento para Crianças e Adolescentes, em 10 Estados e 828 municípios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</a:tr>
              <a:tr h="391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Centro Dia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 Centros-Dia em 27 municípios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631" marR="30631" marT="0" marB="0"/>
                </a:tc>
              </a:tr>
            </a:tbl>
          </a:graphicData>
        </a:graphic>
      </p:graphicFrame>
      <p:sp>
        <p:nvSpPr>
          <p:cNvPr id="57384" name="CaixaDeTexto 4"/>
          <p:cNvSpPr txBox="1">
            <a:spLocks noChangeArrowheads="1"/>
          </p:cNvSpPr>
          <p:nvPr/>
        </p:nvSpPr>
        <p:spPr bwMode="auto">
          <a:xfrm>
            <a:off x="1692275" y="95250"/>
            <a:ext cx="489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3200" b="1">
                <a:solidFill>
                  <a:srgbClr val="000000"/>
                </a:solidFill>
                <a:cs typeface="Arial" pitchFamily="34" charset="0"/>
              </a:rPr>
              <a:t>Rede Cofinanciada 2013 </a:t>
            </a:r>
          </a:p>
        </p:txBody>
      </p:sp>
    </p:spTree>
    <p:extLst>
      <p:ext uri="{BB962C8B-B14F-4D97-AF65-F5344CB8AC3E}">
        <p14:creationId xmlns:p14="http://schemas.microsoft.com/office/powerpoint/2010/main" val="275151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 smtClean="0"/>
              <a:t>Evolução de </a:t>
            </a:r>
            <a:r>
              <a:rPr lang="pt-BR" sz="2700" b="1" dirty="0"/>
              <a:t>Beneficiários do BPC </a:t>
            </a: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 smtClean="0"/>
              <a:t>- </a:t>
            </a:r>
            <a:r>
              <a:rPr lang="pt-BR" sz="2700" b="1" dirty="0"/>
              <a:t>1996 a 2013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3"/>
            <a:ext cx="641468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27784" y="580526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ct val="0"/>
              </a:spcBef>
            </a:pPr>
            <a:r>
              <a:rPr lang="pt-BR" sz="1400" b="1" dirty="0">
                <a:solidFill>
                  <a:prstClr val="black"/>
                </a:solidFill>
              </a:rPr>
              <a:t>Fonte:</a:t>
            </a:r>
            <a:r>
              <a:rPr lang="pt-BR" sz="1400" dirty="0">
                <a:solidFill>
                  <a:prstClr val="black"/>
                </a:solidFill>
              </a:rPr>
              <a:t> </a:t>
            </a:r>
            <a:r>
              <a:rPr lang="pt-BR" sz="1400" dirty="0" err="1">
                <a:solidFill>
                  <a:prstClr val="black"/>
                </a:solidFill>
              </a:rPr>
              <a:t>Suíbe</a:t>
            </a:r>
            <a:r>
              <a:rPr lang="pt-BR" sz="1400" dirty="0">
                <a:solidFill>
                  <a:prstClr val="black"/>
                </a:solidFill>
              </a:rPr>
              <a:t> e </a:t>
            </a:r>
            <a:r>
              <a:rPr lang="pt-BR" sz="1400" dirty="0" smtClean="0">
                <a:solidFill>
                  <a:prstClr val="black"/>
                </a:solidFill>
              </a:rPr>
              <a:t>Síntese/</a:t>
            </a:r>
            <a:r>
              <a:rPr lang="pt-BR" sz="1400" dirty="0" err="1" smtClean="0">
                <a:solidFill>
                  <a:prstClr val="black"/>
                </a:solidFill>
              </a:rPr>
              <a:t>Dataprev</a:t>
            </a:r>
            <a:r>
              <a:rPr lang="pt-BR" sz="1400" i="1" dirty="0" smtClean="0">
                <a:solidFill>
                  <a:prstClr val="black"/>
                </a:solidFill>
              </a:rPr>
              <a:t>.</a:t>
            </a:r>
            <a:endParaRPr lang="pt-BR" sz="1400" i="1" dirty="0">
              <a:solidFill>
                <a:prstClr val="black"/>
              </a:solidFill>
            </a:endParaRPr>
          </a:p>
          <a:p>
            <a:pPr algn="r" eaLnBrk="0" hangingPunct="0">
              <a:spcBef>
                <a:spcPct val="0"/>
              </a:spcBef>
            </a:pPr>
            <a:r>
              <a:rPr lang="pt-BR" sz="1400" b="1" i="1" dirty="0">
                <a:solidFill>
                  <a:prstClr val="black"/>
                </a:solidFill>
              </a:rPr>
              <a:t>Elaboração</a:t>
            </a:r>
            <a:r>
              <a:rPr lang="pt-BR" sz="1400" i="1" dirty="0">
                <a:solidFill>
                  <a:prstClr val="black"/>
                </a:solidFill>
              </a:rPr>
              <a:t>: </a:t>
            </a:r>
            <a:r>
              <a:rPr lang="pt-BR" sz="1400" i="1" dirty="0" smtClean="0">
                <a:solidFill>
                  <a:prstClr val="black"/>
                </a:solidFill>
              </a:rPr>
              <a:t>DBA/SNAS/MDS.</a:t>
            </a:r>
            <a:endParaRPr lang="pt-BR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5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Bolsa Família</a:t>
            </a:r>
            <a:endParaRPr lang="pt-B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25628125"/>
              </p:ext>
            </p:extLst>
          </p:nvPr>
        </p:nvGraphicFramePr>
        <p:xfrm>
          <a:off x="782638" y="1196752"/>
          <a:ext cx="7620000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1130300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Famílias cadastradas com renda per capita mensal de até 1/2 salário mínimo </a:t>
                      </a:r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Agosto de 2013 </a:t>
                      </a:r>
                      <a:r>
                        <a:rPr lang="pt-BR" sz="1800" b="0" i="0" u="none" strike="noStrike" dirty="0" smtClean="0">
                          <a:effectLst/>
                          <a:latin typeface="Arial"/>
                        </a:rPr>
                        <a:t>  </a:t>
                      </a:r>
                      <a:endParaRPr lang="pt-BR" sz="1800" dirty="0">
                        <a:effectLst/>
                        <a:latin typeface="Arial"/>
                      </a:endParaRPr>
                    </a:p>
                  </a:txBody>
                  <a:tcPr marL="47625" marR="47625" marT="47620" marB="476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23.308.940</a:t>
                      </a:r>
                    </a:p>
                  </a:txBody>
                  <a:tcPr marL="47625" marR="47625" marT="47620" marB="47620" anchor="ctr"/>
                </a:tc>
              </a:tr>
              <a:tr h="1130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effectLst/>
                          <a:latin typeface="Arial"/>
                        </a:rPr>
                        <a:t>Quantidade de famílias beneficiárias do Programa Bolsa Família </a:t>
                      </a:r>
                      <a:r>
                        <a:rPr lang="pt-BR" sz="1800" b="0" i="0" u="none" strike="noStrike" dirty="0" smtClean="0">
                          <a:effectLst/>
                          <a:latin typeface="Arial"/>
                        </a:rPr>
                        <a:t> - Agosto de</a:t>
                      </a:r>
                      <a:r>
                        <a:rPr lang="pt-BR" sz="18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pt-BR" sz="1800" b="0" i="0" u="none" strike="noStrike" dirty="0" smtClean="0">
                          <a:effectLst/>
                          <a:latin typeface="Arial"/>
                        </a:rPr>
                        <a:t>2013</a:t>
                      </a:r>
                      <a:r>
                        <a:rPr lang="pt-BR" sz="1800" b="0" i="0" u="none" strike="noStrike" dirty="0">
                          <a:effectLst/>
                          <a:latin typeface="Arial"/>
                        </a:rPr>
                        <a:t>  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effectLst/>
                          <a:latin typeface="Arial"/>
                        </a:rPr>
                        <a:t>13.765.514</a:t>
                      </a:r>
                    </a:p>
                  </a:txBody>
                  <a:tcPr marL="0" marR="0" marT="0" marB="0" anchor="ctr"/>
                </a:tc>
              </a:tr>
              <a:tr h="1130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2F2B20"/>
                          </a:solidFill>
                          <a:effectLst/>
                          <a:latin typeface="Arial"/>
                        </a:rPr>
                        <a:t>Valor total de recursos financeiros pagos em benefícios às </a:t>
                      </a:r>
                      <a:r>
                        <a:rPr lang="pt-BR" sz="1800" b="0" i="0" u="none" strike="noStrike" dirty="0" smtClean="0">
                          <a:solidFill>
                            <a:srgbClr val="2F2B20"/>
                          </a:solidFill>
                          <a:effectLst/>
                          <a:latin typeface="Arial"/>
                        </a:rPr>
                        <a:t>famílias – Agosto de 2013</a:t>
                      </a:r>
                      <a:endParaRPr lang="pt-B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 smtClean="0">
                          <a:effectLst/>
                          <a:latin typeface="Arial"/>
                        </a:rPr>
                        <a:t> R$ 2.102.688.653,00</a:t>
                      </a:r>
                      <a:endParaRPr lang="pt-B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9649" name="Retângulo 4"/>
          <p:cNvSpPr>
            <a:spLocks noChangeArrowheads="1"/>
          </p:cNvSpPr>
          <p:nvPr/>
        </p:nvSpPr>
        <p:spPr bwMode="auto">
          <a:xfrm>
            <a:off x="1116013" y="5105400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 contingente da população atendida pela política de assistência social não permite considerá-la, no Brasil, uma política focalizada (Sposati, 2009) 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323850" y="5418138"/>
            <a:ext cx="458788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82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Evolução </a:t>
            </a:r>
            <a:r>
              <a:rPr lang="pt-BR" b="1" dirty="0" smtClean="0"/>
              <a:t>de </a:t>
            </a:r>
            <a:r>
              <a:rPr lang="pt-BR" b="1" dirty="0"/>
              <a:t>Beneficiários do Bolsa </a:t>
            </a:r>
            <a:r>
              <a:rPr lang="pt-BR" b="1" dirty="0" smtClean="0"/>
              <a:t>Família - 2004 </a:t>
            </a:r>
            <a:r>
              <a:rPr lang="pt-BR" b="1" dirty="0"/>
              <a:t>a 2013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1360"/>
            <a:ext cx="8229600" cy="3154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51" y="5733256"/>
            <a:ext cx="6276076" cy="33503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211960" y="1556792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prstClr val="black"/>
                </a:solidFill>
              </a:rPr>
              <a:t>O valor total </a:t>
            </a:r>
            <a:r>
              <a:rPr lang="pt-BR" sz="1600" b="1" dirty="0" smtClean="0">
                <a:solidFill>
                  <a:prstClr val="black"/>
                </a:solidFill>
              </a:rPr>
              <a:t>do PBF teve </a:t>
            </a:r>
            <a:r>
              <a:rPr lang="pt-BR" sz="1600" b="1" dirty="0">
                <a:solidFill>
                  <a:prstClr val="black"/>
                </a:solidFill>
              </a:rPr>
              <a:t>aumento real de 60% entre 2010 e 2014</a:t>
            </a:r>
          </a:p>
        </p:txBody>
      </p:sp>
    </p:spTree>
    <p:extLst>
      <p:ext uri="{BB962C8B-B14F-4D97-AF65-F5344CB8AC3E}">
        <p14:creationId xmlns:p14="http://schemas.microsoft.com/office/powerpoint/2010/main" val="28478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9" y="1484784"/>
            <a:ext cx="7467682" cy="38148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9" y="1484784"/>
            <a:ext cx="7467682" cy="381489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9" y="1484784"/>
            <a:ext cx="7467682" cy="381489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9" y="1484784"/>
            <a:ext cx="7467682" cy="381489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9" y="1484784"/>
            <a:ext cx="7467682" cy="381489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9" y="1484784"/>
            <a:ext cx="7467682" cy="381489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9" y="1484784"/>
            <a:ext cx="7467682" cy="381489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-33774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prstClr val="black"/>
                </a:solidFill>
              </a:rPr>
              <a:t>REDUÇÃO DA EXTREMA POBREZA EM </a:t>
            </a:r>
          </a:p>
          <a:p>
            <a:pPr algn="ctr">
              <a:defRPr/>
            </a:pPr>
            <a:r>
              <a:rPr lang="pt-BR" sz="3200" b="1" dirty="0" smtClean="0">
                <a:solidFill>
                  <a:prstClr val="black"/>
                </a:solidFill>
              </a:rPr>
              <a:t>TODAS AS FAIXAS ETÁRIAS </a:t>
            </a:r>
          </a:p>
          <a:p>
            <a:pPr algn="ctr">
              <a:defRPr/>
            </a:pPr>
            <a:r>
              <a:rPr lang="pt-BR" sz="2400" dirty="0" smtClean="0">
                <a:solidFill>
                  <a:prstClr val="black"/>
                </a:solidFill>
              </a:rPr>
              <a:t>(especialmente entre crianças e adolescentes)</a:t>
            </a:r>
            <a:endParaRPr lang="pt-BR" sz="2400" dirty="0">
              <a:solidFill>
                <a:prstClr val="black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0" y="1362572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07503" y="6093296"/>
            <a:ext cx="819833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105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Fonte</a:t>
            </a:r>
            <a:r>
              <a:rPr lang="pt-BR" sz="1050" dirty="0">
                <a:solidFill>
                  <a:prstClr val="black"/>
                </a:solidFill>
              </a:rPr>
              <a:t>: </a:t>
            </a:r>
            <a:r>
              <a:rPr lang="pt-BR" sz="1050" dirty="0" err="1" smtClean="0">
                <a:solidFill>
                  <a:prstClr val="black"/>
                </a:solidFill>
              </a:rPr>
              <a:t>Senarc</a:t>
            </a:r>
            <a:r>
              <a:rPr lang="pt-BR" sz="1050" dirty="0" smtClean="0">
                <a:solidFill>
                  <a:prstClr val="black"/>
                </a:solidFill>
              </a:rPr>
              <a:t>/MDS. Simulação elaborada </a:t>
            </a:r>
            <a:r>
              <a:rPr lang="pt-BR" sz="1050" dirty="0">
                <a:solidFill>
                  <a:prstClr val="black"/>
                </a:solidFill>
              </a:rPr>
              <a:t>a partir </a:t>
            </a:r>
            <a:r>
              <a:rPr lang="pt-BR" sz="1050" dirty="0" smtClean="0">
                <a:solidFill>
                  <a:prstClr val="black"/>
                </a:solidFill>
              </a:rPr>
              <a:t>do </a:t>
            </a:r>
            <a:r>
              <a:rPr lang="pt-BR" sz="1050" dirty="0">
                <a:solidFill>
                  <a:prstClr val="black"/>
                </a:solidFill>
              </a:rPr>
              <a:t>Cadastro Único e folhas de pagamento do Bolsa </a:t>
            </a:r>
            <a:r>
              <a:rPr lang="pt-BR" sz="1050" dirty="0" smtClean="0">
                <a:solidFill>
                  <a:prstClr val="black"/>
                </a:solidFill>
              </a:rPr>
              <a:t>Família</a:t>
            </a:r>
            <a:endParaRPr lang="pt-BR" sz="1050" dirty="0">
              <a:solidFill>
                <a:prstClr val="black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36" y="5299678"/>
            <a:ext cx="6379494" cy="4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965969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Princípios Éticos para a oferta da Proteção </a:t>
            </a:r>
            <a:r>
              <a:rPr lang="pt-BR" sz="3600" dirty="0" err="1" smtClean="0"/>
              <a:t>Socioassistencial</a:t>
            </a:r>
            <a:r>
              <a:rPr lang="pt-BR" sz="3600" dirty="0" smtClean="0"/>
              <a:t> no SUAS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dirty="0" smtClean="0"/>
              <a:t>A NOB-SUAS (2012) em seu Art. 6°</a:t>
            </a: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3501008"/>
            <a:ext cx="6840760" cy="273630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XI-Garantia incondicional do exercício do direito à participação democrática dos usuários, com incentivo e apoio à participação.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33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2" y="1669110"/>
            <a:ext cx="8077216" cy="47122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2" y="1772816"/>
            <a:ext cx="7899453" cy="432048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4258" y="6448632"/>
            <a:ext cx="30243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dirty="0">
                <a:solidFill>
                  <a:prstClr val="black"/>
                </a:solidFill>
              </a:rPr>
              <a:t>Fonte: SISTEC/MEC, </a:t>
            </a:r>
            <a:r>
              <a:rPr lang="pt-BR" sz="1050" dirty="0" smtClean="0">
                <a:solidFill>
                  <a:prstClr val="black"/>
                </a:solidFill>
              </a:rPr>
              <a:t>15 de maio de 2014.</a:t>
            </a:r>
            <a:endParaRPr lang="pt-BR" sz="1050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35913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solidFill>
                  <a:prstClr val="black"/>
                </a:solidFill>
              </a:rPr>
              <a:t>PRONATEC Brasil Sem Miséria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3392" y="620688"/>
            <a:ext cx="792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1,17 milhão de matrículas </a:t>
            </a:r>
            <a:r>
              <a:rPr lang="pt-BR" b="1" dirty="0">
                <a:solidFill>
                  <a:prstClr val="black"/>
                </a:solidFill>
              </a:rPr>
              <a:t>em cursos de qualificação </a:t>
            </a:r>
            <a:r>
              <a:rPr lang="pt-BR" b="1" dirty="0" smtClean="0">
                <a:solidFill>
                  <a:prstClr val="black"/>
                </a:solidFill>
              </a:rPr>
              <a:t>profissional</a:t>
            </a:r>
          </a:p>
          <a:p>
            <a:pPr algn="ctr"/>
            <a:r>
              <a:rPr lang="pt-BR" b="1" dirty="0" smtClean="0">
                <a:solidFill>
                  <a:prstClr val="black"/>
                </a:solidFill>
              </a:rPr>
              <a:t>67% </a:t>
            </a:r>
            <a:r>
              <a:rPr lang="pt-BR" b="1" dirty="0">
                <a:solidFill>
                  <a:prstClr val="black"/>
                </a:solidFill>
              </a:rPr>
              <a:t>de </a:t>
            </a:r>
            <a:r>
              <a:rPr lang="pt-BR" b="1" dirty="0" smtClean="0">
                <a:solidFill>
                  <a:prstClr val="black"/>
                </a:solidFill>
              </a:rPr>
              <a:t>matriculas encaminhas pelo </a:t>
            </a:r>
            <a:r>
              <a:rPr lang="pt-BR" b="1" dirty="0" err="1" smtClean="0">
                <a:solidFill>
                  <a:prstClr val="black"/>
                </a:solidFill>
              </a:rPr>
              <a:t>Acessuas</a:t>
            </a:r>
            <a:r>
              <a:rPr lang="pt-BR" b="1" dirty="0" smtClean="0">
                <a:solidFill>
                  <a:prstClr val="black"/>
                </a:solidFill>
              </a:rPr>
              <a:t> Trabalho</a:t>
            </a:r>
            <a:endParaRPr lang="pt-BR" b="1" dirty="0">
              <a:solidFill>
                <a:prstClr val="black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25413"/>
            <a:ext cx="7620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</a:t>
            </a:r>
            <a:r>
              <a:rPr lang="pt-BR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Acessuas</a:t>
            </a: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Trabalho e BPC Trabalho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04775" y="1127125"/>
            <a:ext cx="4322763" cy="5545138"/>
          </a:xfrm>
          <a:prstGeom prst="round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ACESSUAS TRABALHO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Pessoas em situação de vulnerabilidade e, ou risco social.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Articulação, mobilização, acompanhamento e encaminhamentos, visando a  preparação e inclusão no mundo do trabalho.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Meta de Mobilização 2013: 1.388.740, em 738 municípios e DF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Desafio: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Fortalecer as estratégias </a:t>
            </a:r>
            <a:r>
              <a:rPr lang="pt-BR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intersetoriais</a:t>
            </a:r>
            <a:r>
              <a:rPr lang="pt-BR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para a inclusão no mundo do trabalho (inclusão produtiva, intermediação de mão de obra, etc.).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59338" y="1914525"/>
            <a:ext cx="3529012" cy="3970338"/>
          </a:xfrm>
          <a:prstGeom prst="rect">
            <a:avLst/>
          </a:prstGeom>
          <a:ln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BPC Trabalho: Programa interministerial (MDS, MEC, MTE e SDH).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Público: Beneficiários do BPC com deficiência, de 16 a 45 anos.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pt-BR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Objetivo: Identificar público potencial, áreas de interesse e barreiras existentes para alcançarem a qualificação/ingresso no mundo do trabalho.   </a:t>
            </a:r>
          </a:p>
        </p:txBody>
      </p:sp>
      <p:sp>
        <p:nvSpPr>
          <p:cNvPr id="9" name="Seta para a esquerda e para a direita 8"/>
          <p:cNvSpPr/>
          <p:nvPr/>
        </p:nvSpPr>
        <p:spPr bwMode="auto">
          <a:xfrm>
            <a:off x="4283158" y="3678321"/>
            <a:ext cx="576874" cy="443425"/>
          </a:xfrm>
          <a:prstGeom prst="leftRightArrow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85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240612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Por que, apesar dos avanços, a assistência social ainda não é conhecida, como política pública, pela população?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3342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1º. Direito Recente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Normatização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X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Implementação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64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268760"/>
            <a:ext cx="7128792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BR" sz="3200" dirty="0" smtClean="0">
                <a:solidFill>
                  <a:prstClr val="black"/>
                </a:solidFill>
              </a:rPr>
              <a:t>2º. Convivência no mesmo território com práticas caritativas, religiosas, filantrópicas, etc. </a:t>
            </a:r>
          </a:p>
          <a:p>
            <a:pPr lvl="0" algn="ctr">
              <a:spcBef>
                <a:spcPct val="20000"/>
              </a:spcBef>
            </a:pPr>
            <a:endParaRPr lang="pt-BR" sz="32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pt-BR" sz="3200" dirty="0" smtClean="0">
                <a:solidFill>
                  <a:prstClr val="black"/>
                </a:solidFill>
              </a:rPr>
              <a:t>Assistência</a:t>
            </a:r>
            <a:endParaRPr lang="pt-BR" sz="32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pt-BR" sz="3200" dirty="0">
                <a:solidFill>
                  <a:prstClr val="black"/>
                </a:solidFill>
              </a:rPr>
              <a:t>Assistencialismo</a:t>
            </a:r>
          </a:p>
          <a:p>
            <a:pPr lvl="0" algn="ctr">
              <a:spcBef>
                <a:spcPct val="20000"/>
              </a:spcBef>
            </a:pPr>
            <a:r>
              <a:rPr lang="pt-BR" sz="3200" dirty="0">
                <a:solidFill>
                  <a:prstClr val="black"/>
                </a:solidFill>
              </a:rPr>
              <a:t>Assistência Social</a:t>
            </a:r>
          </a:p>
        </p:txBody>
      </p:sp>
    </p:spTree>
    <p:extLst>
      <p:ext uri="{BB962C8B-B14F-4D97-AF65-F5344CB8AC3E}">
        <p14:creationId xmlns:p14="http://schemas.microsoft.com/office/powerpoint/2010/main" val="3162722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3º. Em decorrência do histórico processo de desigualdade social, o público alvo é muito amplo e diversificado.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87624" y="4437112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Público alvo x público usuário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56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65225593"/>
              </p:ext>
            </p:extLst>
          </p:nvPr>
        </p:nvGraphicFramePr>
        <p:xfrm>
          <a:off x="1691680" y="764704"/>
          <a:ext cx="63367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205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Parabéns ao </a:t>
            </a:r>
            <a:r>
              <a:rPr lang="pt-BR" dirty="0" smtClean="0"/>
              <a:t>CMAS!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Obrigada   </a:t>
            </a:r>
            <a:r>
              <a:rPr lang="pt-BR" dirty="0" smtClean="0"/>
              <a:t>pela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atenção!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fatimavaleria@ess.ufrj.br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8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Por que, na assistência social,  a participação ainda está muito restrita aos Conselhos e Conferências?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646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4632" cy="216267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que é assistência social?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Quais as especificidades da assistência social?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37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250825" y="1125538"/>
            <a:ext cx="7993063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2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61938" algn="l"/>
                <a:tab pos="449263" algn="l"/>
              </a:tabLst>
              <a:defRPr/>
            </a:pPr>
            <a:r>
              <a:rPr lang="pt-BR" sz="2400" b="1" dirty="0">
                <a:solidFill>
                  <a:srgbClr val="000000"/>
                </a:solidFill>
              </a:rPr>
              <a:t>Proteção Social: </a:t>
            </a:r>
            <a:r>
              <a:rPr lang="pt-BR" sz="2400" dirty="0">
                <a:latin typeface="Arial" charset="0"/>
                <a:cs typeface="+mn-cs"/>
              </a:rPr>
              <a:t>resguardar os sujeitos em situações específicas de vulnerabilidades e riscos sociais, com provisões que alcancem a dimensão preventiva e proativa. </a:t>
            </a:r>
          </a:p>
          <a:p>
            <a:pPr marL="342900" lvl="2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61938" algn="l"/>
                <a:tab pos="449263" algn="l"/>
              </a:tabLst>
              <a:defRPr/>
            </a:pPr>
            <a:endParaRPr lang="pt-BR" sz="2400" dirty="0">
              <a:latin typeface="Arial" charset="0"/>
              <a:cs typeface="+mn-cs"/>
            </a:endParaRPr>
          </a:p>
          <a:p>
            <a:pPr marL="342900" lvl="2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61938" algn="l"/>
                <a:tab pos="449263" algn="l"/>
              </a:tabLst>
              <a:defRPr/>
            </a:pPr>
            <a:r>
              <a:rPr lang="pt-BR" sz="2400" b="1" dirty="0">
                <a:solidFill>
                  <a:srgbClr val="000000"/>
                </a:solidFill>
              </a:rPr>
              <a:t>Vigilância Socioassistencial: </a:t>
            </a:r>
            <a:r>
              <a:rPr lang="pt-BR" sz="2400" dirty="0">
                <a:solidFill>
                  <a:srgbClr val="000000"/>
                </a:solidFill>
              </a:rPr>
              <a:t>c</a:t>
            </a:r>
            <a:r>
              <a:rPr lang="pt-BR" sz="2400" dirty="0">
                <a:latin typeface="Arial" charset="0"/>
                <a:cs typeface="+mn-cs"/>
              </a:rPr>
              <a:t>onhecer o território por meio de diagnósticos que indiquem necessidades e potencialidades e assegurar convergência entre demandas e ofertas. </a:t>
            </a:r>
          </a:p>
          <a:p>
            <a:pPr marL="342900" lvl="2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61938" algn="l"/>
                <a:tab pos="449263" algn="l"/>
              </a:tabLst>
              <a:defRPr/>
            </a:pPr>
            <a:endParaRPr lang="pt-BR" sz="2400" dirty="0">
              <a:latin typeface="Arial" charset="0"/>
              <a:cs typeface="+mn-cs"/>
            </a:endParaRPr>
          </a:p>
          <a:p>
            <a:pPr marL="342900" lvl="2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61938" algn="l"/>
                <a:tab pos="449263" algn="l"/>
              </a:tabLst>
              <a:defRPr/>
            </a:pPr>
            <a:r>
              <a:rPr lang="pt-BR" sz="2400" b="1" dirty="0">
                <a:solidFill>
                  <a:srgbClr val="000000"/>
                </a:solidFill>
              </a:rPr>
              <a:t>Defesa de Direitos: </a:t>
            </a:r>
            <a:r>
              <a:rPr lang="pt-BR" sz="2400" dirty="0">
                <a:solidFill>
                  <a:srgbClr val="000000"/>
                </a:solidFill>
              </a:rPr>
              <a:t>ampliar o acesso a </a:t>
            </a:r>
            <a:r>
              <a:rPr lang="pt-BR" sz="2400" dirty="0">
                <a:latin typeface="Arial" charset="0"/>
                <a:cs typeface="+mn-cs"/>
              </a:rPr>
              <a:t>direitos sociais, e informações sobre direitos e sobre quais órgãos devem ser buscados em caso de ameaça ou violação.</a:t>
            </a:r>
            <a:endParaRPr lang="pt-BR" sz="2400" b="1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pt-BR" dirty="0">
              <a:latin typeface="Arial" charset="0"/>
              <a:cs typeface="+mn-cs"/>
            </a:endParaRPr>
          </a:p>
        </p:txBody>
      </p:sp>
      <p:sp>
        <p:nvSpPr>
          <p:cNvPr id="5" name="CaixaDeTexto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260341"/>
            <a:ext cx="8281988" cy="954107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Objetivos da Assistência Social</a:t>
            </a:r>
            <a:br>
              <a:rPr lang="pt-B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341438"/>
            <a:ext cx="7620000" cy="3743325"/>
          </a:xfrm>
        </p:spPr>
        <p:txBody>
          <a:bodyPr rtlCol="0">
            <a:normAutofit/>
          </a:bodyPr>
          <a:lstStyle/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261938" algn="l"/>
                <a:tab pos="449263" algn="l"/>
              </a:tabLst>
              <a:defRPr/>
            </a:pPr>
            <a:endParaRPr lang="pt-BR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261938" algn="l"/>
                <a:tab pos="449263" algn="l"/>
              </a:tabLst>
              <a:defRPr/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71500" lvl="2" indent="-571500" algn="just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tabLst>
                <a:tab pos="261938" algn="l"/>
                <a:tab pos="449263" algn="l"/>
              </a:tabLst>
              <a:defRPr/>
            </a:pPr>
            <a:r>
              <a:rPr lang="pt-BR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Segurança </a:t>
            </a:r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Sobrevivência;</a:t>
            </a:r>
          </a:p>
          <a:p>
            <a:pPr marL="571500" lvl="2" indent="-571500" algn="just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tabLst>
                <a:tab pos="261938" algn="l"/>
                <a:tab pos="449263" algn="l"/>
              </a:tabLst>
              <a:defRPr/>
            </a:pPr>
            <a:endParaRPr lang="pt-BR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71500" lvl="2" indent="-571500" algn="just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tabLst>
                <a:tab pos="261938" algn="l"/>
                <a:tab pos="449263" algn="l"/>
              </a:tabLst>
              <a:defRPr/>
            </a:pPr>
            <a:r>
              <a:rPr lang="pt-BR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Segurança </a:t>
            </a:r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Acolhida;</a:t>
            </a:r>
          </a:p>
          <a:p>
            <a:pPr marL="571500" lvl="2" indent="-571500" algn="just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tabLst>
                <a:tab pos="261938" algn="l"/>
                <a:tab pos="449263" algn="l"/>
              </a:tabLst>
              <a:defRPr/>
            </a:pPr>
            <a:endParaRPr lang="pt-BR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71500" lvl="2" indent="-571500" algn="just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tabLst>
                <a:tab pos="261938" algn="l"/>
                <a:tab pos="449263" algn="l"/>
              </a:tabLst>
              <a:defRPr/>
            </a:pPr>
            <a:r>
              <a:rPr lang="pt-BR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Segurança </a:t>
            </a:r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convívio ou vivência familiar e comunitária.</a:t>
            </a:r>
          </a:p>
          <a:p>
            <a:pPr marL="363538" lvl="2" indent="-363538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tabLst>
                <a:tab pos="261938" algn="l"/>
                <a:tab pos="449263" algn="l"/>
              </a:tabLst>
              <a:defRPr/>
            </a:pPr>
            <a:endParaRPr lang="pt-BR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sp>
        <p:nvSpPr>
          <p:cNvPr id="5" name="CaixaDeTexto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404813"/>
            <a:ext cx="8281988" cy="1384300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Seguranças </a:t>
            </a:r>
            <a:r>
              <a:rPr lang="pt-BR" sz="2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socioassistenciais</a:t>
            </a:r>
            <a:r>
              <a:rPr lang="pt-B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68313" y="188913"/>
            <a:ext cx="7848600" cy="6669087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pt-BR" sz="20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/>
              <a:buNone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Vulnerabilidades Sociais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decorrentes: </a:t>
            </a:r>
          </a:p>
          <a:p>
            <a:pPr marL="879475"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ciclo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vida;</a:t>
            </a:r>
          </a:p>
          <a:p>
            <a:pPr marL="879475"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ituação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pobreza;</a:t>
            </a:r>
          </a:p>
          <a:p>
            <a:pPr marL="879475"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barreiras enfrentadas pelas pessoas com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deficiências;</a:t>
            </a:r>
          </a:p>
          <a:p>
            <a:pPr marL="879475"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falta de acesso às políticas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públicas;</a:t>
            </a:r>
          </a:p>
          <a:p>
            <a:pPr marL="879475"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falta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infraestrutura nos territórios;</a:t>
            </a:r>
          </a:p>
          <a:p>
            <a:pPr marL="879475"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ocorrência de discriminações e apartações. </a:t>
            </a:r>
          </a:p>
          <a:p>
            <a:pPr marL="0" indent="0">
              <a:buFont typeface="Arial"/>
              <a:buNone/>
              <a:defRPr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/>
              <a:buNone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Riscos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pessoais e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sociais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decorrentes </a:t>
            </a:r>
          </a:p>
          <a:p>
            <a:pPr marL="879475" algn="just"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vivência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situações que impliquem na violação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direitos humanos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ameacem a integridade física, psíquica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relacional;</a:t>
            </a:r>
          </a:p>
          <a:p>
            <a:pPr marL="879475"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Violência intrafamiliar;</a:t>
            </a:r>
          </a:p>
          <a:p>
            <a:pPr marL="879475"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Abuso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exploração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sexual,;</a:t>
            </a:r>
          </a:p>
          <a:p>
            <a:pPr marL="879475"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Trabalho infantil;</a:t>
            </a:r>
          </a:p>
          <a:p>
            <a:pPr marL="879475"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Abandono;</a:t>
            </a:r>
          </a:p>
          <a:p>
            <a:pPr marL="879475"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Isolamento;</a:t>
            </a:r>
          </a:p>
          <a:p>
            <a:pPr marL="879475"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Situação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rua, dentre outras. </a:t>
            </a:r>
          </a:p>
          <a:p>
            <a:pPr marL="0" indent="0">
              <a:buFont typeface="Arial"/>
              <a:buNone/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87601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3850" y="260350"/>
          <a:ext cx="7993063" cy="6278912"/>
        </p:xfrm>
        <a:graphic>
          <a:graphicData uri="http://schemas.openxmlformats.org/drawingml/2006/table">
            <a:tbl>
              <a:tblPr/>
              <a:tblGrid>
                <a:gridCol w="7993063"/>
              </a:tblGrid>
              <a:tr h="396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Serviços 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socioassistenciais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</a:txBody>
                  <a:tcPr marL="91462" marR="91462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882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Proteção Social Básica: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1. Serviço de Proteção e Atendimento Integral à Família (PAIF);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2. Serviço de Convivência e Fortalecimento de Vínculos;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3. Serviço de Proteção Social Básica no domicílio para pessoas com deficiência e idosas.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Média Complexidade: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1. Serviço de Proteção e Atendimento Especializado a Famílias e Indivíduos (PAEFI);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2. Serviço Especializado em Abordagem Social;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3. Serviço de Proteção Social a Adolescentes em Cumprimento de Medida </a:t>
                      </a: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Socioeducativa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 de LA e PSC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4. Serviço de Proteção Social Especial para Pessoas com Deficiência, Idosas e suas Famílias;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5. Serviço Especializado para Pessoas em Situação de Rua.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Alta Complexidade: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1.Serviços de Acolhimento: Institucional; República;  Família Acolhedora.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MS PGothic" pitchFamily="34" charset="-128"/>
                        </a:rPr>
                        <a:t>2. Serviço de Proteção em Situações de Calamidades Públicas e de Emergências.</a:t>
                      </a:r>
                    </a:p>
                  </a:txBody>
                  <a:tcPr marL="91462" marR="91462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30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1470025"/>
          </a:xfrm>
        </p:spPr>
        <p:txBody>
          <a:bodyPr/>
          <a:lstStyle/>
          <a:p>
            <a:r>
              <a:rPr lang="pt-BR" dirty="0" smtClean="0"/>
              <a:t>Avanços da Assistência Social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47664" y="2852936"/>
            <a:ext cx="6400800" cy="1752600"/>
          </a:xfrm>
        </p:spPr>
        <p:txBody>
          <a:bodyPr/>
          <a:lstStyle/>
          <a:p>
            <a:r>
              <a:rPr lang="pt-BR" dirty="0"/>
              <a:t>Após </a:t>
            </a:r>
            <a:r>
              <a:rPr lang="pt-BR" dirty="0" smtClean="0"/>
              <a:t>25 </a:t>
            </a:r>
            <a:r>
              <a:rPr lang="pt-BR" dirty="0"/>
              <a:t>anos de Constituição Federal, </a:t>
            </a:r>
            <a:r>
              <a:rPr lang="pt-BR" dirty="0" smtClean="0"/>
              <a:t>20 </a:t>
            </a:r>
            <a:r>
              <a:rPr lang="pt-BR" dirty="0"/>
              <a:t>anos de LOAS, 9 anos de PNAS e 8 anos de SUAS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63888" y="47251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dirty="0" smtClean="0"/>
              <a:t>Dados do MDS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6432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1261</Words>
  <Application>Microsoft Office PowerPoint</Application>
  <PresentationFormat>Apresentação na tela (4:3)</PresentationFormat>
  <Paragraphs>190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Tema do Office</vt:lpstr>
      <vt:lpstr>1_Tema do Office</vt:lpstr>
      <vt:lpstr>2_Tema do Office</vt:lpstr>
      <vt:lpstr>3_Tema do Office</vt:lpstr>
      <vt:lpstr>4_Tema do Office</vt:lpstr>
      <vt:lpstr>Apresentação do PowerPoint</vt:lpstr>
      <vt:lpstr>Princípios Éticos para a oferta da Proteção Socioassistencial no SUAS A NOB-SUAS (2012) em seu Art. 6°</vt:lpstr>
      <vt:lpstr>Por que, na assistência social,  a participação ainda está muito restrita aos Conselhos e Conferências?</vt:lpstr>
      <vt:lpstr>O que é assistência social?  Quais as especificidades da assistência social?</vt:lpstr>
      <vt:lpstr> Objetivos da Assistência Social </vt:lpstr>
      <vt:lpstr>Seguranças socioassistenciais  </vt:lpstr>
      <vt:lpstr>Apresentação do PowerPoint</vt:lpstr>
      <vt:lpstr>Apresentação do PowerPoint</vt:lpstr>
      <vt:lpstr>Avanços da Assistência Social</vt:lpstr>
      <vt:lpstr>Apresentação do PowerPoint</vt:lpstr>
      <vt:lpstr>Apresentação do PowerPoint</vt:lpstr>
      <vt:lpstr>Avanços na Assistência Social</vt:lpstr>
      <vt:lpstr>Avanços em números </vt:lpstr>
      <vt:lpstr>Apresentação do PowerPoint</vt:lpstr>
      <vt:lpstr>Apresentação do PowerPoint</vt:lpstr>
      <vt:lpstr> Evolução de Beneficiários do BPC  - 1996 a 2013 </vt:lpstr>
      <vt:lpstr>Programa Bolsa Família</vt:lpstr>
      <vt:lpstr>Evolução de Beneficiários do Bolsa Família - 2004 a 2013</vt:lpstr>
      <vt:lpstr>Apresentação do PowerPoint</vt:lpstr>
      <vt:lpstr>Apresentação do PowerPoint</vt:lpstr>
      <vt:lpstr>Programa Acessuas Trabalho e BPC Trabalho</vt:lpstr>
      <vt:lpstr>  Por que, apesar dos avanços, a assistência social ainda não é conhecida, como política pública, pela população?</vt:lpstr>
      <vt:lpstr>1º. Direito Recente</vt:lpstr>
      <vt:lpstr>Apresentação do PowerPoint</vt:lpstr>
      <vt:lpstr>3º. Em decorrência do histórico processo de desigualdade social, o público alvo é muito amplo e diversificado.</vt:lpstr>
      <vt:lpstr>Apresentação do PowerPoint</vt:lpstr>
      <vt:lpstr>Parabéns ao CMAS!   Obrigada   pela  atenção!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Princípios Éticos para a oferta da Proteção Socioassistencial no SUAS A NOB-SUAS (2012) em seu Art. 6° define os princípios éticos na oferta da Proteção Socioassistencias, dentre eles: </dc:title>
  <dc:creator>Pesquisa26</dc:creator>
  <cp:lastModifiedBy>Pesquisa26</cp:lastModifiedBy>
  <cp:revision>19</cp:revision>
  <dcterms:created xsi:type="dcterms:W3CDTF">2014-08-24T16:47:10Z</dcterms:created>
  <dcterms:modified xsi:type="dcterms:W3CDTF">2014-08-25T03:59:35Z</dcterms:modified>
</cp:coreProperties>
</file>